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78" r:id="rId5"/>
    <p:sldId id="259" r:id="rId6"/>
    <p:sldId id="260" r:id="rId7"/>
    <p:sldId id="261" r:id="rId8"/>
    <p:sldId id="262" r:id="rId9"/>
    <p:sldId id="263" r:id="rId10"/>
    <p:sldId id="264" r:id="rId11"/>
    <p:sldId id="266" r:id="rId12"/>
    <p:sldId id="267" r:id="rId13"/>
    <p:sldId id="268" r:id="rId14"/>
    <p:sldId id="269" r:id="rId15"/>
    <p:sldId id="282" r:id="rId16"/>
    <p:sldId id="270" r:id="rId17"/>
    <p:sldId id="271" r:id="rId18"/>
    <p:sldId id="296" r:id="rId19"/>
    <p:sldId id="272" r:id="rId20"/>
    <p:sldId id="273" r:id="rId21"/>
    <p:sldId id="275" r:id="rId22"/>
    <p:sldId id="281" r:id="rId23"/>
    <p:sldId id="283" r:id="rId24"/>
    <p:sldId id="285" r:id="rId25"/>
    <p:sldId id="286" r:id="rId26"/>
    <p:sldId id="287" r:id="rId27"/>
    <p:sldId id="298" r:id="rId28"/>
    <p:sldId id="288" r:id="rId29"/>
    <p:sldId id="289" r:id="rId30"/>
    <p:sldId id="299" r:id="rId31"/>
    <p:sldId id="290" r:id="rId32"/>
    <p:sldId id="300" r:id="rId33"/>
    <p:sldId id="291" r:id="rId34"/>
    <p:sldId id="301" r:id="rId35"/>
    <p:sldId id="292" r:id="rId36"/>
    <p:sldId id="302" r:id="rId37"/>
    <p:sldId id="293" r:id="rId38"/>
    <p:sldId id="294" r:id="rId39"/>
    <p:sldId id="303" r:id="rId40"/>
    <p:sldId id="295" r:id="rId41"/>
    <p:sldId id="297" r:id="rId42"/>
    <p:sldId id="304" r:id="rId43"/>
    <p:sldId id="305"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DC6AE-FBB7-4FD2-8CF8-31D5258E94F5}" type="doc">
      <dgm:prSet loTypeId="urn:microsoft.com/office/officeart/2005/8/layout/pyramid2" loCatId="list" qsTypeId="urn:microsoft.com/office/officeart/2005/8/quickstyle/simple5" qsCatId="simple" csTypeId="urn:microsoft.com/office/officeart/2005/8/colors/accent2_2" csCatId="accent2" phldr="1"/>
      <dgm:spPr>
        <a:scene3d>
          <a:camera prst="orthographicFront">
            <a:rot lat="0" lon="0" rev="0"/>
          </a:camera>
          <a:lightRig rig="balanced" dir="t">
            <a:rot lat="0" lon="0" rev="8700000"/>
          </a:lightRig>
        </a:scene3d>
      </dgm:spPr>
    </dgm:pt>
    <dgm:pt modelId="{233E7D6C-2883-44BC-94C6-A6FE789A2374}">
      <dgm:prSet phldrT="[Text]"/>
      <dgm:spPr>
        <a:solidFill>
          <a:schemeClr val="accent6">
            <a:lumMod val="40000"/>
            <a:lumOff val="6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dirty="0" smtClean="0"/>
            <a:t>Tatlılar, rafine edilmiş tahıl ürünleri</a:t>
          </a:r>
          <a:endParaRPr lang="tr-TR" dirty="0"/>
        </a:p>
      </dgm:t>
    </dgm:pt>
    <dgm:pt modelId="{9149FC24-AB05-4611-960D-39A43FAD88D7}" type="parTrans" cxnId="{39416D60-B0CE-426D-B365-482A09A34FF5}">
      <dgm:prSet/>
      <dgm:spPr/>
      <dgm:t>
        <a:bodyPr/>
        <a:lstStyle/>
        <a:p>
          <a:endParaRPr lang="tr-TR"/>
        </a:p>
      </dgm:t>
    </dgm:pt>
    <dgm:pt modelId="{B26B93FB-9184-4F98-8942-C2CD251D277F}" type="sibTrans" cxnId="{39416D60-B0CE-426D-B365-482A09A34FF5}">
      <dgm:prSet/>
      <dgm:spPr/>
      <dgm:t>
        <a:bodyPr/>
        <a:lstStyle/>
        <a:p>
          <a:endParaRPr lang="tr-TR"/>
        </a:p>
      </dgm:t>
    </dgm:pt>
    <dgm:pt modelId="{B794F211-77E3-422E-A50B-F8B118FAF062}">
      <dgm:prSet phldrT="[Text]"/>
      <dgm:spPr>
        <a:solidFill>
          <a:schemeClr val="accent6">
            <a:lumMod val="60000"/>
            <a:lumOff val="4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dirty="0" smtClean="0"/>
            <a:t>Rafine edilmemiş tahıl ürünleri</a:t>
          </a:r>
          <a:endParaRPr lang="tr-TR" dirty="0"/>
        </a:p>
      </dgm:t>
    </dgm:pt>
    <dgm:pt modelId="{FE9A4355-3057-4EC7-A626-7EBC4BAEC57E}" type="parTrans" cxnId="{2FFDA042-6895-43AC-9B39-4733DEE1CE85}">
      <dgm:prSet/>
      <dgm:spPr/>
      <dgm:t>
        <a:bodyPr/>
        <a:lstStyle/>
        <a:p>
          <a:endParaRPr lang="tr-TR"/>
        </a:p>
      </dgm:t>
    </dgm:pt>
    <dgm:pt modelId="{B3F535B9-597E-43D9-8381-8D844D2EC7DE}" type="sibTrans" cxnId="{2FFDA042-6895-43AC-9B39-4733DEE1CE85}">
      <dgm:prSet/>
      <dgm:spPr/>
      <dgm:t>
        <a:bodyPr/>
        <a:lstStyle/>
        <a:p>
          <a:endParaRPr lang="tr-TR"/>
        </a:p>
      </dgm:t>
    </dgm:pt>
    <dgm:pt modelId="{02C0DD2F-EB7D-4288-BA41-58102A9C7435}">
      <dgm:prSet phldrT="[Text]"/>
      <dgm:spPr>
        <a:solidFill>
          <a:schemeClr val="accent6">
            <a:lumMod val="75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dirty="0" smtClean="0"/>
            <a:t>Yağı azaltılmış süt ürünleri,kurubaklagiller, et ürünleri</a:t>
          </a:r>
          <a:endParaRPr lang="tr-TR" dirty="0"/>
        </a:p>
      </dgm:t>
    </dgm:pt>
    <dgm:pt modelId="{5295C299-84A5-43E4-AFB4-A8062EC29F30}" type="parTrans" cxnId="{028BD735-42E4-4B2E-9CAF-A1B3BBEB5E9A}">
      <dgm:prSet/>
      <dgm:spPr/>
      <dgm:t>
        <a:bodyPr/>
        <a:lstStyle/>
        <a:p>
          <a:endParaRPr lang="tr-TR"/>
        </a:p>
      </dgm:t>
    </dgm:pt>
    <dgm:pt modelId="{283BA1E5-F7BB-4222-B502-F1E51DA649CE}" type="sibTrans" cxnId="{028BD735-42E4-4B2E-9CAF-A1B3BBEB5E9A}">
      <dgm:prSet/>
      <dgm:spPr/>
      <dgm:t>
        <a:bodyPr/>
        <a:lstStyle/>
        <a:p>
          <a:endParaRPr lang="tr-TR"/>
        </a:p>
      </dgm:t>
    </dgm:pt>
    <dgm:pt modelId="{DE16359D-BFE6-4BAC-BDE8-E9FBCE922569}">
      <dgm:prSet phldrT="[Text]"/>
      <dgm:spPr>
        <a:solidFill>
          <a:schemeClr val="accent6">
            <a:lumMod val="50000"/>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tr-TR" dirty="0" smtClean="0"/>
            <a:t>Sebzeler ve Meyveler</a:t>
          </a:r>
          <a:endParaRPr lang="tr-TR" dirty="0"/>
        </a:p>
      </dgm:t>
    </dgm:pt>
    <dgm:pt modelId="{DC710E3A-FBC6-4FE2-87EF-5CBEB5E85712}" type="parTrans" cxnId="{71D1D00A-39FD-4B8B-ADEB-FF3BAE9EB6F4}">
      <dgm:prSet/>
      <dgm:spPr/>
      <dgm:t>
        <a:bodyPr/>
        <a:lstStyle/>
        <a:p>
          <a:endParaRPr lang="tr-TR"/>
        </a:p>
      </dgm:t>
    </dgm:pt>
    <dgm:pt modelId="{68D3B7D5-17E5-4FE2-94F1-624CB1E6B0EC}" type="sibTrans" cxnId="{71D1D00A-39FD-4B8B-ADEB-FF3BAE9EB6F4}">
      <dgm:prSet/>
      <dgm:spPr/>
      <dgm:t>
        <a:bodyPr/>
        <a:lstStyle/>
        <a:p>
          <a:endParaRPr lang="tr-TR"/>
        </a:p>
      </dgm:t>
    </dgm:pt>
    <dgm:pt modelId="{FCA820C9-76C8-49C3-961E-1440988DC64F}" type="pres">
      <dgm:prSet presAssocID="{11CDC6AE-FBB7-4FD2-8CF8-31D5258E94F5}" presName="compositeShape" presStyleCnt="0">
        <dgm:presLayoutVars>
          <dgm:dir/>
          <dgm:resizeHandles/>
        </dgm:presLayoutVars>
      </dgm:prSet>
      <dgm:spPr/>
    </dgm:pt>
    <dgm:pt modelId="{27A930E2-1034-436A-BCF6-9DB2AE1A1122}" type="pres">
      <dgm:prSet presAssocID="{11CDC6AE-FBB7-4FD2-8CF8-31D5258E94F5}" presName="pyramid" presStyleLbl="node1" presStyleIdx="0" presStyleCn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297BA39-3C70-4045-80E1-08D44616609A}" type="pres">
      <dgm:prSet presAssocID="{11CDC6AE-FBB7-4FD2-8CF8-31D5258E94F5}" presName="theList"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A8948889-1EA6-4020-AAB3-2820C3D60119}" type="pres">
      <dgm:prSet presAssocID="{233E7D6C-2883-44BC-94C6-A6FE789A2374}" presName="aNode" presStyleLbl="fgAcc1" presStyleIdx="0" presStyleCnt="4" custScaleX="90920" custScaleY="142760" custLinFactY="-37214" custLinFactNeighborX="-5240" custLinFactNeighborY="-100000">
        <dgm:presLayoutVars>
          <dgm:bulletEnabled val="1"/>
        </dgm:presLayoutVars>
      </dgm:prSet>
      <dgm:spPr/>
      <dgm:t>
        <a:bodyPr/>
        <a:lstStyle/>
        <a:p>
          <a:endParaRPr lang="tr-TR"/>
        </a:p>
      </dgm:t>
    </dgm:pt>
    <dgm:pt modelId="{2D0D436C-D5EE-4036-B3AB-1BD2D0B2B378}" type="pres">
      <dgm:prSet presAssocID="{233E7D6C-2883-44BC-94C6-A6FE789A2374}" presName="a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169CCACD-D22F-4515-9B59-8F04D81C6FA8}" type="pres">
      <dgm:prSet presAssocID="{B794F211-77E3-422E-A50B-F8B118FAF062}" presName="aNode" presStyleLbl="fgAcc1" presStyleIdx="1" presStyleCnt="4" custScaleX="95815" custScaleY="191414" custLinFactY="-14664" custLinFactNeighborX="4551" custLinFactNeighborY="-100000">
        <dgm:presLayoutVars>
          <dgm:bulletEnabled val="1"/>
        </dgm:presLayoutVars>
      </dgm:prSet>
      <dgm:spPr/>
      <dgm:t>
        <a:bodyPr/>
        <a:lstStyle/>
        <a:p>
          <a:endParaRPr lang="tr-TR"/>
        </a:p>
      </dgm:t>
    </dgm:pt>
    <dgm:pt modelId="{B9804724-FE6F-4098-A543-AC30CE591FFE}" type="pres">
      <dgm:prSet presAssocID="{B794F211-77E3-422E-A50B-F8B118FAF062}" presName="a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FB8ED35-F520-4EE9-AE62-34AE13342B0B}" type="pres">
      <dgm:prSet presAssocID="{02C0DD2F-EB7D-4288-BA41-58102A9C7435}" presName="aNode" presStyleLbl="fgAcc1" presStyleIdx="2" presStyleCnt="4" custScaleX="97204" custScaleY="272351" custLinFactY="23136" custLinFactNeighborX="5245" custLinFactNeighborY="100000">
        <dgm:presLayoutVars>
          <dgm:bulletEnabled val="1"/>
        </dgm:presLayoutVars>
      </dgm:prSet>
      <dgm:spPr/>
      <dgm:t>
        <a:bodyPr/>
        <a:lstStyle/>
        <a:p>
          <a:endParaRPr lang="tr-TR"/>
        </a:p>
      </dgm:t>
    </dgm:pt>
    <dgm:pt modelId="{556BCEFF-CFC6-4A21-BC8F-4416108C36BD}" type="pres">
      <dgm:prSet presAssocID="{02C0DD2F-EB7D-4288-BA41-58102A9C7435}" presName="a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4CB604A-3348-4AA9-9E24-EB5B24A4BF2F}" type="pres">
      <dgm:prSet presAssocID="{DE16359D-BFE6-4BAC-BDE8-E9FBCE922569}" presName="aNode" presStyleLbl="fgAcc1" presStyleIdx="3" presStyleCnt="4" custScaleY="460984" custLinFactY="49452" custLinFactNeighborX="6643" custLinFactNeighborY="100000">
        <dgm:presLayoutVars>
          <dgm:bulletEnabled val="1"/>
        </dgm:presLayoutVars>
      </dgm:prSet>
      <dgm:spPr/>
      <dgm:t>
        <a:bodyPr/>
        <a:lstStyle/>
        <a:p>
          <a:endParaRPr lang="tr-TR"/>
        </a:p>
      </dgm:t>
    </dgm:pt>
    <dgm:pt modelId="{CCEF81F6-B3B6-423D-8AF5-31896E89C207}" type="pres">
      <dgm:prSet presAssocID="{DE16359D-BFE6-4BAC-BDE8-E9FBCE922569}" presName="a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71D1D00A-39FD-4B8B-ADEB-FF3BAE9EB6F4}" srcId="{11CDC6AE-FBB7-4FD2-8CF8-31D5258E94F5}" destId="{DE16359D-BFE6-4BAC-BDE8-E9FBCE922569}" srcOrd="3" destOrd="0" parTransId="{DC710E3A-FBC6-4FE2-87EF-5CBEB5E85712}" sibTransId="{68D3B7D5-17E5-4FE2-94F1-624CB1E6B0EC}"/>
    <dgm:cxn modelId="{028BD735-42E4-4B2E-9CAF-A1B3BBEB5E9A}" srcId="{11CDC6AE-FBB7-4FD2-8CF8-31D5258E94F5}" destId="{02C0DD2F-EB7D-4288-BA41-58102A9C7435}" srcOrd="2" destOrd="0" parTransId="{5295C299-84A5-43E4-AFB4-A8062EC29F30}" sibTransId="{283BA1E5-F7BB-4222-B502-F1E51DA649CE}"/>
    <dgm:cxn modelId="{7A4807F9-EF08-4F08-820E-05B0B73444DA}" type="presOf" srcId="{02C0DD2F-EB7D-4288-BA41-58102A9C7435}" destId="{0FB8ED35-F520-4EE9-AE62-34AE13342B0B}" srcOrd="0" destOrd="0" presId="urn:microsoft.com/office/officeart/2005/8/layout/pyramid2"/>
    <dgm:cxn modelId="{D65ED959-1BF6-4A1B-91FD-1182176C0135}" type="presOf" srcId="{11CDC6AE-FBB7-4FD2-8CF8-31D5258E94F5}" destId="{FCA820C9-76C8-49C3-961E-1440988DC64F}" srcOrd="0" destOrd="0" presId="urn:microsoft.com/office/officeart/2005/8/layout/pyramid2"/>
    <dgm:cxn modelId="{F810E463-5FD1-4F89-8590-5934C44647AA}" type="presOf" srcId="{DE16359D-BFE6-4BAC-BDE8-E9FBCE922569}" destId="{94CB604A-3348-4AA9-9E24-EB5B24A4BF2F}" srcOrd="0" destOrd="0" presId="urn:microsoft.com/office/officeart/2005/8/layout/pyramid2"/>
    <dgm:cxn modelId="{39416D60-B0CE-426D-B365-482A09A34FF5}" srcId="{11CDC6AE-FBB7-4FD2-8CF8-31D5258E94F5}" destId="{233E7D6C-2883-44BC-94C6-A6FE789A2374}" srcOrd="0" destOrd="0" parTransId="{9149FC24-AB05-4611-960D-39A43FAD88D7}" sibTransId="{B26B93FB-9184-4F98-8942-C2CD251D277F}"/>
    <dgm:cxn modelId="{182CEBE2-95B4-461C-AB9F-D6C12E4EAA44}" type="presOf" srcId="{B794F211-77E3-422E-A50B-F8B118FAF062}" destId="{169CCACD-D22F-4515-9B59-8F04D81C6FA8}" srcOrd="0" destOrd="0" presId="urn:microsoft.com/office/officeart/2005/8/layout/pyramid2"/>
    <dgm:cxn modelId="{2FFDA042-6895-43AC-9B39-4733DEE1CE85}" srcId="{11CDC6AE-FBB7-4FD2-8CF8-31D5258E94F5}" destId="{B794F211-77E3-422E-A50B-F8B118FAF062}" srcOrd="1" destOrd="0" parTransId="{FE9A4355-3057-4EC7-A626-7EBC4BAEC57E}" sibTransId="{B3F535B9-597E-43D9-8381-8D844D2EC7DE}"/>
    <dgm:cxn modelId="{2771C858-0F83-49BF-A42E-D8063906DCBE}" type="presOf" srcId="{233E7D6C-2883-44BC-94C6-A6FE789A2374}" destId="{A8948889-1EA6-4020-AAB3-2820C3D60119}" srcOrd="0" destOrd="0" presId="urn:microsoft.com/office/officeart/2005/8/layout/pyramid2"/>
    <dgm:cxn modelId="{A737FCF0-3A7F-4EA1-ABC8-291F1E1C6A0B}" type="presParOf" srcId="{FCA820C9-76C8-49C3-961E-1440988DC64F}" destId="{27A930E2-1034-436A-BCF6-9DB2AE1A1122}" srcOrd="0" destOrd="0" presId="urn:microsoft.com/office/officeart/2005/8/layout/pyramid2"/>
    <dgm:cxn modelId="{EAB7E48D-C151-45AF-B437-CCA4DE12BFDC}" type="presParOf" srcId="{FCA820C9-76C8-49C3-961E-1440988DC64F}" destId="{D297BA39-3C70-4045-80E1-08D44616609A}" srcOrd="1" destOrd="0" presId="urn:microsoft.com/office/officeart/2005/8/layout/pyramid2"/>
    <dgm:cxn modelId="{9806E491-83E9-4F33-A69B-D06486B79146}" type="presParOf" srcId="{D297BA39-3C70-4045-80E1-08D44616609A}" destId="{A8948889-1EA6-4020-AAB3-2820C3D60119}" srcOrd="0" destOrd="0" presId="urn:microsoft.com/office/officeart/2005/8/layout/pyramid2"/>
    <dgm:cxn modelId="{8096BA43-DF6C-4151-8FFB-C0D1BBE17FDA}" type="presParOf" srcId="{D297BA39-3C70-4045-80E1-08D44616609A}" destId="{2D0D436C-D5EE-4036-B3AB-1BD2D0B2B378}" srcOrd="1" destOrd="0" presId="urn:microsoft.com/office/officeart/2005/8/layout/pyramid2"/>
    <dgm:cxn modelId="{689A3846-4E13-484F-889F-0F9748D7B65D}" type="presParOf" srcId="{D297BA39-3C70-4045-80E1-08D44616609A}" destId="{169CCACD-D22F-4515-9B59-8F04D81C6FA8}" srcOrd="2" destOrd="0" presId="urn:microsoft.com/office/officeart/2005/8/layout/pyramid2"/>
    <dgm:cxn modelId="{34853D89-5888-45A5-88C2-001EBA5EBBB3}" type="presParOf" srcId="{D297BA39-3C70-4045-80E1-08D44616609A}" destId="{B9804724-FE6F-4098-A543-AC30CE591FFE}" srcOrd="3" destOrd="0" presId="urn:microsoft.com/office/officeart/2005/8/layout/pyramid2"/>
    <dgm:cxn modelId="{FD243CEA-F63A-4EF0-AA67-3EBEE4D0688B}" type="presParOf" srcId="{D297BA39-3C70-4045-80E1-08D44616609A}" destId="{0FB8ED35-F520-4EE9-AE62-34AE13342B0B}" srcOrd="4" destOrd="0" presId="urn:microsoft.com/office/officeart/2005/8/layout/pyramid2"/>
    <dgm:cxn modelId="{5273B13E-6F36-481F-A412-1364291426E3}" type="presParOf" srcId="{D297BA39-3C70-4045-80E1-08D44616609A}" destId="{556BCEFF-CFC6-4A21-BC8F-4416108C36BD}" srcOrd="5" destOrd="0" presId="urn:microsoft.com/office/officeart/2005/8/layout/pyramid2"/>
    <dgm:cxn modelId="{00B9890B-31EF-450A-961C-ECF836B29FCF}" type="presParOf" srcId="{D297BA39-3C70-4045-80E1-08D44616609A}" destId="{94CB604A-3348-4AA9-9E24-EB5B24A4BF2F}" srcOrd="6" destOrd="0" presId="urn:microsoft.com/office/officeart/2005/8/layout/pyramid2"/>
    <dgm:cxn modelId="{CBF22E19-36A4-4FA7-B1A2-077A52D084A7}" type="presParOf" srcId="{D297BA39-3C70-4045-80E1-08D44616609A}" destId="{CCEF81F6-B3B6-423D-8AF5-31896E89C207}" srcOrd="7" destOrd="0" presId="urn:microsoft.com/office/officeart/2005/8/layout/pyramid2"/>
  </dgm:cxnLst>
  <dgm:bg>
    <a:solidFill>
      <a:schemeClr val="bg1">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A930E2-1034-436A-BCF6-9DB2AE1A1122}">
      <dsp:nvSpPr>
        <dsp:cNvPr id="0" name=""/>
        <dsp:cNvSpPr/>
      </dsp:nvSpPr>
      <dsp:spPr>
        <a:xfrm>
          <a:off x="1512371" y="0"/>
          <a:ext cx="4525962" cy="4525962"/>
        </a:xfrm>
        <a:prstGeom prst="triangl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sp>
    <dsp:sp modelId="{A8948889-1EA6-4020-AAB3-2820C3D60119}">
      <dsp:nvSpPr>
        <dsp:cNvPr id="0" name=""/>
        <dsp:cNvSpPr/>
      </dsp:nvSpPr>
      <dsp:spPr>
        <a:xfrm>
          <a:off x="3754759" y="291679"/>
          <a:ext cx="2674753" cy="462510"/>
        </a:xfrm>
        <a:prstGeom prst="roundRect">
          <a:avLst/>
        </a:prstGeom>
        <a:solidFill>
          <a:schemeClr val="accent6">
            <a:lumMod val="40000"/>
            <a:lumOff val="60000"/>
            <a:alpha val="9000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Tatlılar, rafine edilmiş tahıl ürünleri</a:t>
          </a:r>
          <a:endParaRPr lang="tr-TR" sz="1100" kern="1200" dirty="0"/>
        </a:p>
      </dsp:txBody>
      <dsp:txXfrm>
        <a:off x="3754759" y="291679"/>
        <a:ext cx="2674753" cy="462510"/>
      </dsp:txXfrm>
    </dsp:sp>
    <dsp:sp modelId="{169CCACD-D22F-4515-9B59-8F04D81C6FA8}">
      <dsp:nvSpPr>
        <dsp:cNvPr id="0" name=""/>
        <dsp:cNvSpPr/>
      </dsp:nvSpPr>
      <dsp:spPr>
        <a:xfrm>
          <a:off x="3970796" y="867744"/>
          <a:ext cx="2818757" cy="620138"/>
        </a:xfrm>
        <a:prstGeom prst="roundRect">
          <a:avLst/>
        </a:prstGeom>
        <a:solidFill>
          <a:schemeClr val="accent6">
            <a:lumMod val="60000"/>
            <a:lumOff val="40000"/>
            <a:alpha val="9000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Rafine edilmemiş tahıl ürünleri</a:t>
          </a:r>
          <a:endParaRPr lang="tr-TR" sz="1100" kern="1200" dirty="0"/>
        </a:p>
      </dsp:txBody>
      <dsp:txXfrm>
        <a:off x="3970796" y="867744"/>
        <a:ext cx="2818757" cy="620138"/>
      </dsp:txXfrm>
    </dsp:sp>
    <dsp:sp modelId="{0FB8ED35-F520-4EE9-AE62-34AE13342B0B}">
      <dsp:nvSpPr>
        <dsp:cNvPr id="0" name=""/>
        <dsp:cNvSpPr/>
      </dsp:nvSpPr>
      <dsp:spPr>
        <a:xfrm>
          <a:off x="3970781" y="1731837"/>
          <a:ext cx="2859620" cy="882356"/>
        </a:xfrm>
        <a:prstGeom prst="roundRect">
          <a:avLst/>
        </a:prstGeom>
        <a:solidFill>
          <a:schemeClr val="accent6">
            <a:lumMod val="75000"/>
            <a:alpha val="9000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Yağı azaltılmış süt ürünleri,kurubaklagiller, et ürünleri</a:t>
          </a:r>
          <a:endParaRPr lang="tr-TR" sz="1100" kern="1200" dirty="0"/>
        </a:p>
      </dsp:txBody>
      <dsp:txXfrm>
        <a:off x="3970781" y="1731837"/>
        <a:ext cx="2859620" cy="882356"/>
      </dsp:txXfrm>
    </dsp:sp>
    <dsp:sp modelId="{94CB604A-3348-4AA9-9E24-EB5B24A4BF2F}">
      <dsp:nvSpPr>
        <dsp:cNvPr id="0" name=""/>
        <dsp:cNvSpPr/>
      </dsp:nvSpPr>
      <dsp:spPr>
        <a:xfrm>
          <a:off x="3970781" y="2739948"/>
          <a:ext cx="2941875" cy="1493484"/>
        </a:xfrm>
        <a:prstGeom prst="roundRect">
          <a:avLst/>
        </a:prstGeom>
        <a:solidFill>
          <a:schemeClr val="accent6">
            <a:lumMod val="50000"/>
            <a:alpha val="9000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Sebzeler ve Meyveler</a:t>
          </a:r>
          <a:endParaRPr lang="tr-TR" sz="1100" kern="1200" dirty="0"/>
        </a:p>
      </dsp:txBody>
      <dsp:txXfrm>
        <a:off x="3970781" y="2739948"/>
        <a:ext cx="2941875" cy="14934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E167F-CE29-44E6-8270-EC80008F334E}" type="datetimeFigureOut">
              <a:rPr lang="tr-TR" smtClean="0"/>
              <a:pPr/>
              <a:t>28.02.2013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4FBB4-1D95-4EF5-8566-DBBDCFBF059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D8F4FBB4-1D95-4EF5-8566-DBBDCFBF0597}"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7C0E68C-1D7C-4F24-8663-4DA5A556B471}" type="datetimeFigureOut">
              <a:rPr lang="tr-TR" smtClean="0"/>
              <a:pPr/>
              <a:t>28.02.2013</a:t>
            </a:fld>
            <a:endParaRPr lang="tr-T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235F31-7735-4D8E-9946-9CF1F6F29DF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2F235F31-7735-4D8E-9946-9CF1F6F29DF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2F235F31-7735-4D8E-9946-9CF1F6F29DF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2F235F31-7735-4D8E-9946-9CF1F6F29DFD}" type="slidenum">
              <a:rPr lang="tr-TR" smtClean="0"/>
              <a:pPr/>
              <a:t>‹#›</a:t>
            </a:fld>
            <a:endParaRPr lang="tr-T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2F235F31-7735-4D8E-9946-9CF1F6F29DFD}" type="slidenum">
              <a:rPr lang="tr-TR" smtClean="0"/>
              <a:pPr/>
              <a:t>‹#›</a:t>
            </a:fld>
            <a:endParaRPr lang="tr-T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2F235F31-7735-4D8E-9946-9CF1F6F29DFD}" type="slidenum">
              <a:rPr lang="tr-TR" smtClean="0"/>
              <a:pPr/>
              <a:t>‹#›</a:t>
            </a:fld>
            <a:endParaRPr lang="tr-T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2F235F31-7735-4D8E-9946-9CF1F6F29DF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2F235F31-7735-4D8E-9946-9CF1F6F29DFD}" type="slidenum">
              <a:rPr lang="tr-TR" smtClean="0"/>
              <a:pPr/>
              <a:t>‹#›</a:t>
            </a:fld>
            <a:endParaRPr lang="tr-T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7C0E68C-1D7C-4F24-8663-4DA5A556B471}" type="datetimeFigureOut">
              <a:rPr lang="tr-TR" smtClean="0"/>
              <a:pPr/>
              <a:t>28.02.2013</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2F235F31-7735-4D8E-9946-9CF1F6F29DF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7C0E68C-1D7C-4F24-8663-4DA5A556B471}" type="datetimeFigureOut">
              <a:rPr lang="tr-TR" smtClean="0"/>
              <a:pPr/>
              <a:t>28.02.2013</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2F235F31-7735-4D8E-9946-9CF1F6F29DF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7C0E68C-1D7C-4F24-8663-4DA5A556B471}" type="datetimeFigureOut">
              <a:rPr lang="tr-TR" smtClean="0"/>
              <a:pPr/>
              <a:t>28.02.2013</a:t>
            </a:fld>
            <a:endParaRPr lang="tr-T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235F31-7735-4D8E-9946-9CF1F6F29DFD}" type="slidenum">
              <a:rPr lang="tr-TR" smtClean="0"/>
              <a:pPr/>
              <a:t>‹#›</a:t>
            </a:fld>
            <a:endParaRPr lang="tr-T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7C0E68C-1D7C-4F24-8663-4DA5A556B471}" type="datetimeFigureOut">
              <a:rPr lang="tr-TR" smtClean="0"/>
              <a:pPr/>
              <a:t>28.02.2013</a:t>
            </a:fld>
            <a:endParaRPr lang="tr-T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235F31-7735-4D8E-9946-9CF1F6F29DF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glycemixindex.com/" TargetMode="External"/><Relationship Id="rId2" Type="http://schemas.openxmlformats.org/officeDocument/2006/relationships/hyperlink" Target="http://www.diabete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829761"/>
          </a:xfrm>
        </p:spPr>
        <p:txBody>
          <a:bodyPr/>
          <a:lstStyle/>
          <a:p>
            <a:pPr algn="ctr"/>
            <a:r>
              <a:rPr lang="tr-TR" dirty="0" smtClean="0"/>
              <a:t>Diyabetiklerde </a:t>
            </a:r>
            <a:r>
              <a:rPr lang="tr-TR" dirty="0" smtClean="0"/>
              <a:t>Beslenme Tedavisi</a:t>
            </a:r>
            <a:endParaRPr lang="tr-TR" dirty="0"/>
          </a:p>
        </p:txBody>
      </p:sp>
      <p:sp>
        <p:nvSpPr>
          <p:cNvPr id="3" name="Subtitle 2"/>
          <p:cNvSpPr>
            <a:spLocks noGrp="1"/>
          </p:cNvSpPr>
          <p:nvPr>
            <p:ph type="subTitle" idx="1"/>
          </p:nvPr>
        </p:nvSpPr>
        <p:spPr>
          <a:xfrm>
            <a:off x="683568" y="3573016"/>
            <a:ext cx="7774632" cy="1238295"/>
          </a:xfrm>
        </p:spPr>
        <p:txBody>
          <a:bodyPr>
            <a:normAutofit/>
          </a:bodyPr>
          <a:lstStyle/>
          <a:p>
            <a:r>
              <a:rPr lang="tr-TR" dirty="0" smtClean="0"/>
              <a:t>Dyt. Sevgi Gökçen ERKÜN</a:t>
            </a:r>
          </a:p>
          <a:p>
            <a:endParaRPr 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tr-TR" dirty="0" smtClean="0"/>
              <a:t>Çok az insülin veya oral antidiyabetik (OAD) ilaçların alınması</a:t>
            </a:r>
          </a:p>
          <a:p>
            <a:pPr lvl="0"/>
            <a:r>
              <a:rPr lang="tr-TR" dirty="0" smtClean="0"/>
              <a:t>Çok fazla ya da yanlış besin çeşitlerinin alınması</a:t>
            </a:r>
          </a:p>
          <a:p>
            <a:pPr lvl="0"/>
            <a:r>
              <a:rPr lang="tr-TR" dirty="0" smtClean="0"/>
              <a:t>Aktivite azlığı</a:t>
            </a:r>
          </a:p>
          <a:p>
            <a:pPr lvl="0"/>
            <a:r>
              <a:rPr lang="tr-TR" dirty="0" smtClean="0"/>
              <a:t>Hastalık ya da enfeksiyon</a:t>
            </a:r>
          </a:p>
          <a:p>
            <a:pPr lvl="0"/>
            <a:r>
              <a:rPr lang="tr-TR" dirty="0" smtClean="0"/>
              <a:t>Fiziksel veya emosyonel stres</a:t>
            </a:r>
          </a:p>
          <a:p>
            <a:pPr lvl="0"/>
            <a:endParaRPr lang="tr-TR" dirty="0" smtClean="0"/>
          </a:p>
          <a:p>
            <a:pPr lvl="0"/>
            <a:endParaRPr lang="tr-TR" dirty="0" smtClean="0"/>
          </a:p>
          <a:p>
            <a:pPr lvl="0" algn="r">
              <a:buNone/>
            </a:pPr>
            <a:r>
              <a:rPr lang="tr-TR" sz="1400" dirty="0" smtClean="0"/>
              <a:t>(Özer E. 2011)</a:t>
            </a:r>
          </a:p>
          <a:p>
            <a:endParaRPr lang="tr-TR" dirty="0"/>
          </a:p>
        </p:txBody>
      </p:sp>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smtClean="0"/>
              <a:t>Hiperglisemi Nedenleri</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OSHIBA\Desktop\original_bakery.jpg"/>
          <p:cNvPicPr>
            <a:picLocks noChangeAspect="1" noChangeArrowheads="1"/>
          </p:cNvPicPr>
          <p:nvPr/>
        </p:nvPicPr>
        <p:blipFill>
          <a:blip r:embed="rId2" cstate="print">
            <a:lum bright="30000" contrast="-40000"/>
          </a:blip>
          <a:srcRect/>
          <a:stretch>
            <a:fillRect/>
          </a:stretch>
        </p:blipFill>
        <p:spPr bwMode="auto">
          <a:xfrm>
            <a:off x="827584" y="1556792"/>
            <a:ext cx="7488832" cy="4144714"/>
          </a:xfrm>
          <a:prstGeom prst="rect">
            <a:avLst/>
          </a:prstGeom>
          <a:noFill/>
        </p:spPr>
      </p:pic>
      <p:sp>
        <p:nvSpPr>
          <p:cNvPr id="3" name="Content Placeholder 2"/>
          <p:cNvSpPr>
            <a:spLocks noGrp="1"/>
          </p:cNvSpPr>
          <p:nvPr>
            <p:ph idx="1"/>
          </p:nvPr>
        </p:nvSpPr>
        <p:spPr/>
        <p:txBody>
          <a:bodyPr>
            <a:normAutofit/>
          </a:bodyPr>
          <a:lstStyle/>
          <a:p>
            <a:pPr>
              <a:buNone/>
            </a:pPr>
            <a:r>
              <a:rPr lang="tr-TR" b="1" dirty="0" smtClean="0"/>
              <a:t> </a:t>
            </a:r>
            <a:endParaRPr lang="tr-TR" dirty="0" smtClean="0"/>
          </a:p>
          <a:p>
            <a:pPr>
              <a:buNone/>
            </a:pPr>
            <a:r>
              <a:rPr lang="tr-TR" dirty="0" smtClean="0"/>
              <a:t>    </a:t>
            </a:r>
          </a:p>
          <a:p>
            <a:pPr>
              <a:buNone/>
            </a:pPr>
            <a:r>
              <a:rPr lang="tr-TR" dirty="0" smtClean="0"/>
              <a:t>   Karbonhidrat sayımı, diyabetli bireylere verilen beslenme tedavisinde yer alan farklı öğün planlama yöntemlerinden bir tanesidir. </a:t>
            </a:r>
          </a:p>
          <a:p>
            <a:pPr>
              <a:buNone/>
            </a:pPr>
            <a:endParaRPr lang="tr-TR" dirty="0" smtClean="0"/>
          </a:p>
          <a:p>
            <a:pPr>
              <a:buNone/>
            </a:pPr>
            <a:endParaRPr lang="tr-TR" dirty="0" smtClean="0"/>
          </a:p>
          <a:p>
            <a:pPr>
              <a:buNone/>
            </a:pPr>
            <a:endParaRPr lang="tr-TR" dirty="0" smtClean="0"/>
          </a:p>
          <a:p>
            <a:pPr>
              <a:buNone/>
            </a:pPr>
            <a:endParaRPr lang="tr-TR" dirty="0" smtClean="0"/>
          </a:p>
          <a:p>
            <a:pPr algn="r">
              <a:buNone/>
            </a:pPr>
            <a:r>
              <a:rPr lang="tr-TR" sz="1400" dirty="0" smtClean="0"/>
              <a:t>(Özer E. 2011)</a:t>
            </a:r>
          </a:p>
          <a:p>
            <a:endParaRPr lang="tr-TR" dirty="0"/>
          </a:p>
        </p:txBody>
      </p:sp>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smtClean="0"/>
              <a:t> Karbonhidrat Sayımı</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tr-TR" dirty="0" smtClean="0"/>
              <a:t>    Diyabetli bireylerin günlük almaları gereken karbonhidrat miktarı;</a:t>
            </a:r>
          </a:p>
          <a:p>
            <a:r>
              <a:rPr lang="tr-TR" dirty="0" smtClean="0"/>
              <a:t>Bireyin günlük kalori ihtiyacına göre belirlenir.</a:t>
            </a:r>
          </a:p>
          <a:p>
            <a:r>
              <a:rPr lang="tr-TR" dirty="0" smtClean="0"/>
              <a:t>Alması gereken karbonhidrat miktarı öğünlere dengeli bir şekilde yayılır.</a:t>
            </a:r>
          </a:p>
          <a:p>
            <a:endParaRPr lang="tr-TR" dirty="0" smtClean="0"/>
          </a:p>
          <a:p>
            <a:endParaRPr lang="tr-TR" dirty="0" smtClean="0"/>
          </a:p>
          <a:p>
            <a:endParaRPr lang="tr-TR" dirty="0" smtClean="0"/>
          </a:p>
          <a:p>
            <a:endParaRPr lang="tr-TR" dirty="0" smtClean="0"/>
          </a:p>
          <a:p>
            <a:pPr algn="r">
              <a:buNone/>
            </a:pPr>
            <a:r>
              <a:rPr lang="tr-TR" sz="1400" dirty="0" smtClean="0"/>
              <a:t>(Akacı A. 2007, Özer E. 2003)</a:t>
            </a:r>
          </a:p>
          <a:p>
            <a:pPr>
              <a:buNone/>
            </a:pPr>
            <a:endParaRPr lang="tr-TR" dirty="0" smtClean="0"/>
          </a:p>
        </p:txBody>
      </p:sp>
      <p:sp>
        <p:nvSpPr>
          <p:cNvPr id="2" name="Title 1"/>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Karbonhidrat sayımında gram veya porsiyon olarak iki yöntem kullanılmaktadır. Bir porsiyon 15gram karbonhidrat miktarını kapsamaktadır. Bir küçük dilim ekmek, yarım bardak meyve suyu yaklaşık 15 gram karbonhidrat içermektedir. </a:t>
            </a:r>
          </a:p>
          <a:p>
            <a:endParaRPr lang="tr-TR" dirty="0" smtClean="0"/>
          </a:p>
          <a:p>
            <a:r>
              <a:rPr lang="tr-TR" dirty="0" smtClean="0"/>
              <a:t>1 Ekmek Değişimi           15g   karbonhidrat          </a:t>
            </a:r>
          </a:p>
          <a:p>
            <a:r>
              <a:rPr lang="tr-TR" dirty="0" smtClean="0"/>
              <a:t>1 Meyve Değişimi            12g   karbonhidrat           </a:t>
            </a:r>
          </a:p>
          <a:p>
            <a:r>
              <a:rPr lang="tr-TR" dirty="0" smtClean="0"/>
              <a:t>1 Süt Değişimi                   9g   karbonhidrat          </a:t>
            </a:r>
          </a:p>
          <a:p>
            <a:r>
              <a:rPr lang="tr-TR" dirty="0" smtClean="0"/>
              <a:t>1 Sebze Değişimi            5-6g  karbonhidrat         </a:t>
            </a:r>
          </a:p>
          <a:p>
            <a:r>
              <a:rPr lang="tr-TR" dirty="0" smtClean="0"/>
              <a:t>1 Yağ Değişimi                0 gr   karbonhidrat</a:t>
            </a:r>
          </a:p>
          <a:p>
            <a:r>
              <a:rPr lang="tr-TR" dirty="0" smtClean="0"/>
              <a:t>1 Et Değişimi                   0 gr   karbonhidrat</a:t>
            </a:r>
          </a:p>
          <a:p>
            <a:pPr algn="r">
              <a:buNone/>
            </a:pPr>
            <a:r>
              <a:rPr lang="tr-TR" sz="1600" dirty="0" smtClean="0"/>
              <a:t>(Özer E. 2003)</a:t>
            </a:r>
          </a:p>
          <a:p>
            <a:pPr>
              <a:buNone/>
            </a:pPr>
            <a:r>
              <a:rPr lang="tr-TR" b="1" dirty="0" smtClean="0"/>
              <a:t> </a:t>
            </a:r>
            <a:endParaRPr lang="tr-TR" dirty="0" smtClean="0"/>
          </a:p>
          <a:p>
            <a:endParaRPr lang="tr-TR" dirty="0"/>
          </a:p>
        </p:txBody>
      </p:sp>
      <p:sp>
        <p:nvSpPr>
          <p:cNvPr id="2" name="Title 1"/>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tr-TR" b="1" dirty="0" smtClean="0"/>
              <a:t> </a:t>
            </a:r>
            <a:endParaRPr lang="tr-TR" dirty="0" smtClean="0"/>
          </a:p>
          <a:p>
            <a:r>
              <a:rPr lang="tr-TR" dirty="0" smtClean="0"/>
              <a:t>Glisemik indeks, besinlerin tüketimi sonrasında kan glikoz seviyelerine etkilerinin özellikle glikozla mukayesesidir.</a:t>
            </a:r>
          </a:p>
          <a:p>
            <a:endParaRPr lang="tr-TR" dirty="0" smtClean="0"/>
          </a:p>
          <a:p>
            <a:endParaRPr lang="tr-TR" dirty="0" smtClean="0"/>
          </a:p>
          <a:p>
            <a:endParaRPr lang="tr-TR" dirty="0" smtClean="0"/>
          </a:p>
          <a:p>
            <a:endParaRPr lang="tr-TR" dirty="0" smtClean="0"/>
          </a:p>
          <a:p>
            <a:endParaRPr lang="tr-TR" dirty="0" smtClean="0"/>
          </a:p>
          <a:p>
            <a:pPr algn="r">
              <a:buNone/>
            </a:pPr>
            <a:r>
              <a:rPr lang="tr-TR" sz="1400" dirty="0" smtClean="0"/>
              <a:t>(Kavak Y.2006)</a:t>
            </a:r>
          </a:p>
          <a:p>
            <a:endParaRPr lang="tr-TR" dirty="0"/>
          </a:p>
        </p:txBody>
      </p:sp>
      <p:sp>
        <p:nvSpPr>
          <p:cNvPr id="2" name="Title 1"/>
          <p:cNvSpPr>
            <a:spLocks noGrp="1"/>
          </p:cNvSpPr>
          <p:nvPr>
            <p:ph type="title"/>
          </p:nvPr>
        </p:nvSpPr>
        <p:spPr/>
        <p:txBody>
          <a:bodyPr>
            <a:normAutofit fontScale="90000"/>
          </a:bodyPr>
          <a:lstStyle/>
          <a:p>
            <a:r>
              <a:rPr lang="tr-TR" b="1" dirty="0" smtClean="0"/>
              <a:t>Glisemik İndeks</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tr-TR" dirty="0" smtClean="0"/>
              <a:t> </a:t>
            </a:r>
          </a:p>
          <a:p>
            <a:pPr lvl="0"/>
            <a:r>
              <a:rPr lang="tr-TR" dirty="0" smtClean="0"/>
              <a:t>Besinin sindirilme oranı,</a:t>
            </a:r>
          </a:p>
          <a:p>
            <a:pPr lvl="0"/>
            <a:r>
              <a:rPr lang="tr-TR" dirty="0" smtClean="0"/>
              <a:t>Besinin şekli,</a:t>
            </a:r>
          </a:p>
          <a:p>
            <a:pPr lvl="0"/>
            <a:r>
              <a:rPr lang="tr-TR" dirty="0" smtClean="0"/>
              <a:t>Besinin bileşimi (örn., yağ, protein ve karbonhidrat içeriği)</a:t>
            </a:r>
          </a:p>
          <a:p>
            <a:pPr lvl="0"/>
            <a:r>
              <a:rPr lang="tr-TR" dirty="0" smtClean="0"/>
              <a:t>Pişirme metodu (örn., haşlama, kızartma)</a:t>
            </a:r>
          </a:p>
          <a:p>
            <a:pPr lvl="0"/>
            <a:r>
              <a:rPr lang="tr-TR" dirty="0" smtClean="0"/>
              <a:t>Fizyolojik etkiler (örn., pregastrik hidroliz, gastrik hidroliz, midenin boşluk oranı, barsaktaki hidroliz ve emilim, pankreas hormonları)</a:t>
            </a:r>
          </a:p>
          <a:p>
            <a:pPr lvl="0" algn="r">
              <a:buNone/>
            </a:pPr>
            <a:r>
              <a:rPr lang="tr-TR" sz="1400" dirty="0" smtClean="0"/>
              <a:t>(Kavak Y. 2006)</a:t>
            </a:r>
            <a:endParaRPr lang="tr-TR" sz="1400" dirty="0"/>
          </a:p>
        </p:txBody>
      </p:sp>
      <p:sp>
        <p:nvSpPr>
          <p:cNvPr id="3" name="Title 2"/>
          <p:cNvSpPr>
            <a:spLocks noGrp="1"/>
          </p:cNvSpPr>
          <p:nvPr>
            <p:ph type="title"/>
          </p:nvPr>
        </p:nvSpPr>
        <p:spPr/>
        <p:txBody>
          <a:bodyPr>
            <a:normAutofit fontScale="90000"/>
          </a:bodyPr>
          <a:lstStyle/>
          <a:p>
            <a:r>
              <a:rPr lang="tr-TR" dirty="0" smtClean="0"/>
              <a:t>Besinlerin glisemik indeksini etkileyen bazı faktörler vardır: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Yüksek glisemik indeks, diyetindeki karbonhidratın; hızla emilmesi, kandaki insülin-glukogan oranını değiştirerek, kan şekerinin hızlı yükselmesine ve daha çabuk acıkmaya yol açmaktadır.</a:t>
            </a:r>
          </a:p>
          <a:p>
            <a:endParaRPr lang="tr-TR" dirty="0" smtClean="0"/>
          </a:p>
          <a:p>
            <a:endParaRPr lang="tr-TR" dirty="0" smtClean="0"/>
          </a:p>
          <a:p>
            <a:endParaRPr lang="tr-TR" dirty="0" smtClean="0"/>
          </a:p>
          <a:p>
            <a:endParaRPr lang="tr-TR" dirty="0" smtClean="0"/>
          </a:p>
          <a:p>
            <a:pPr algn="r">
              <a:buNone/>
            </a:pPr>
            <a:r>
              <a:rPr lang="tr-TR" sz="1400" dirty="0" smtClean="0"/>
              <a:t>(Yumuk N. 2008)</a:t>
            </a:r>
          </a:p>
          <a:p>
            <a:endParaRPr lang="tr-TR" dirty="0"/>
          </a:p>
        </p:txBody>
      </p:sp>
      <p:sp>
        <p:nvSpPr>
          <p:cNvPr id="2" name="Title 1"/>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Düşük glisemik indeksli bir diyetin yararları ise; </a:t>
            </a:r>
            <a:endParaRPr lang="tr-TR" sz="2800" dirty="0" smtClean="0"/>
          </a:p>
          <a:p>
            <a:pPr lvl="2"/>
            <a:r>
              <a:rPr lang="tr-TR" dirty="0" smtClean="0"/>
              <a:t>Glisemi kontrolünü iyileştirir</a:t>
            </a:r>
            <a:endParaRPr lang="tr-TR" sz="2000" dirty="0" smtClean="0"/>
          </a:p>
          <a:p>
            <a:pPr lvl="1"/>
            <a:r>
              <a:rPr lang="tr-TR" dirty="0" smtClean="0"/>
              <a:t>HbA1c ve fruktozamin düzeylerini azaltır</a:t>
            </a:r>
            <a:endParaRPr lang="tr-TR" sz="2400" dirty="0" smtClean="0"/>
          </a:p>
          <a:p>
            <a:pPr lvl="1"/>
            <a:r>
              <a:rPr lang="tr-TR" dirty="0" smtClean="0"/>
              <a:t>Kan glikozunu düşürür.</a:t>
            </a:r>
            <a:endParaRPr lang="tr-TR" sz="2400" dirty="0" smtClean="0"/>
          </a:p>
          <a:p>
            <a:pPr lvl="2"/>
            <a:r>
              <a:rPr lang="tr-TR" dirty="0" smtClean="0"/>
              <a:t>İnsülin duyarlılığını iyileştirir</a:t>
            </a:r>
            <a:endParaRPr lang="tr-TR" sz="2000" dirty="0" smtClean="0"/>
          </a:p>
          <a:p>
            <a:pPr lvl="2"/>
            <a:r>
              <a:rPr lang="tr-TR" dirty="0" smtClean="0"/>
              <a:t>Kardiyovasküler risk faktörlerini iyileştirir</a:t>
            </a:r>
            <a:endParaRPr lang="tr-TR" sz="2000" dirty="0" smtClean="0"/>
          </a:p>
          <a:p>
            <a:pPr lvl="2"/>
            <a:r>
              <a:rPr lang="tr-TR" dirty="0" smtClean="0"/>
              <a:t>Tip 2DM riskini azaltır.</a:t>
            </a:r>
            <a:endParaRPr lang="tr-TR" sz="2000" dirty="0" smtClean="0"/>
          </a:p>
          <a:p>
            <a:endParaRPr lang="tr-TR" dirty="0" smtClean="0"/>
          </a:p>
          <a:p>
            <a:endParaRPr lang="tr-TR" dirty="0" smtClean="0"/>
          </a:p>
          <a:p>
            <a:pPr algn="r">
              <a:buNone/>
            </a:pPr>
            <a:r>
              <a:rPr lang="tr-TR" sz="1400" dirty="0" smtClean="0"/>
              <a:t>(Baysal A. 2008)</a:t>
            </a:r>
            <a:endParaRPr lang="tr-TR" sz="1400" dirty="0"/>
          </a:p>
        </p:txBody>
      </p:sp>
      <p:sp>
        <p:nvSpPr>
          <p:cNvPr id="2" name="Title 1"/>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tr-TR" dirty="0" smtClean="0"/>
              <a:t>Glisemik İndekse Göre Besin Tüketimi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OSHIBA\Desktop\fft99_mf880461.Jpeg"/>
          <p:cNvPicPr>
            <a:picLocks noChangeAspect="1" noChangeArrowheads="1"/>
          </p:cNvPicPr>
          <p:nvPr/>
        </p:nvPicPr>
        <p:blipFill>
          <a:blip r:embed="rId2" cstate="print">
            <a:lum bright="40000" contrast="-10000"/>
          </a:blip>
          <a:srcRect/>
          <a:stretch>
            <a:fillRect/>
          </a:stretch>
        </p:blipFill>
        <p:spPr bwMode="auto">
          <a:xfrm>
            <a:off x="899592" y="1231836"/>
            <a:ext cx="7560840" cy="4631595"/>
          </a:xfrm>
          <a:prstGeom prst="rect">
            <a:avLst/>
          </a:prstGeom>
          <a:noFill/>
        </p:spPr>
      </p:pic>
      <p:sp>
        <p:nvSpPr>
          <p:cNvPr id="3" name="Content Placeholder 2"/>
          <p:cNvSpPr>
            <a:spLocks noGrp="1"/>
          </p:cNvSpPr>
          <p:nvPr>
            <p:ph idx="1"/>
          </p:nvPr>
        </p:nvSpPr>
        <p:spPr/>
        <p:txBody>
          <a:bodyPr>
            <a:normAutofit lnSpcReduction="10000"/>
          </a:bodyPr>
          <a:lstStyle/>
          <a:p>
            <a:r>
              <a:rPr lang="tr-TR" dirty="0" smtClean="0"/>
              <a:t> Obez kişilerde diyabet görülme oranı en az %60 civarında gözleniyor.</a:t>
            </a:r>
          </a:p>
          <a:p>
            <a:r>
              <a:rPr lang="tr-TR" dirty="0" smtClean="0"/>
              <a:t> Ancak, obezite diyabet gelişme riskini %100’e yakın etkiliyor. Hatta obez olup diyabet çıkanlar ideal kilolarına geri döndüklerinde sanki diyabetleri hiç yokmuş gibi olabiliyorlar.</a:t>
            </a:r>
          </a:p>
          <a:p>
            <a:r>
              <a:rPr lang="tr-TR" dirty="0" smtClean="0"/>
              <a:t>Diyabetli kişilerin komplikasyonlardan korunmak ve yaşam kalitesi açısından çok önem taşıyan glisemik kontrolün sağlanabilmesinde de obezite etkili oluyor.</a:t>
            </a:r>
          </a:p>
          <a:p>
            <a:pPr algn="r">
              <a:buNone/>
            </a:pPr>
            <a:r>
              <a:rPr lang="tr-TR" sz="1500" dirty="0" smtClean="0"/>
              <a:t>(www.diabetes.org)</a:t>
            </a:r>
          </a:p>
        </p:txBody>
      </p:sp>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smtClean="0"/>
              <a:t>OBEZİTE VE DİYABETUS MELLİTUS İLİŞKİSİ</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bez-240_20110126_193641.gif"/>
          <p:cNvPicPr>
            <a:picLocks noChangeAspect="1"/>
          </p:cNvPicPr>
          <p:nvPr/>
        </p:nvPicPr>
        <p:blipFill>
          <a:blip r:embed="rId2" cstate="print">
            <a:lum bright="30000" contrast="-11000"/>
          </a:blip>
          <a:stretch>
            <a:fillRect/>
          </a:stretch>
        </p:blipFill>
        <p:spPr>
          <a:xfrm>
            <a:off x="899592" y="476672"/>
            <a:ext cx="7920880" cy="583264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 name="Content Placeholder 2"/>
          <p:cNvSpPr>
            <a:spLocks noGrp="1"/>
          </p:cNvSpPr>
          <p:nvPr>
            <p:ph idx="1"/>
          </p:nvPr>
        </p:nvSpPr>
        <p:spPr/>
        <p:txBody>
          <a:bodyPr/>
          <a:lstStyle/>
          <a:p>
            <a:r>
              <a:rPr lang="tr-TR" dirty="0" smtClean="0"/>
              <a:t>Beden kitle indeksi (BKI) 25 üzeri olan bireyleri şişman, 30 üzeri olan bireyleri obez olarak tanımlanmaktadır.</a:t>
            </a:r>
          </a:p>
          <a:p>
            <a:r>
              <a:rPr lang="tr-TR" dirty="0"/>
              <a:t>Bel çevresine göre şişmanlık sınıflaması erkekte 93 cm, kadında 80 cm üstü hafif şişman; erkekte 102, kadında 88cm üstü şişman-obez olarak değerlendirilir</a:t>
            </a:r>
            <a:r>
              <a:rPr lang="tr-TR" dirty="0" smtClean="0"/>
              <a:t>.</a:t>
            </a:r>
            <a:endParaRPr lang="tr-TR" dirty="0"/>
          </a:p>
          <a:p>
            <a:pPr>
              <a:buNone/>
            </a:pPr>
            <a:endParaRPr lang="tr-TR" dirty="0" smtClean="0"/>
          </a:p>
          <a:p>
            <a:pPr>
              <a:buNone/>
            </a:pPr>
            <a:endParaRPr lang="tr-TR" dirty="0" smtClean="0"/>
          </a:p>
          <a:p>
            <a:pPr algn="r">
              <a:buNone/>
            </a:pPr>
            <a:r>
              <a:rPr lang="tr-TR" sz="1400" dirty="0" smtClean="0"/>
              <a:t>(Baysal A. 2008)</a:t>
            </a:r>
            <a:endParaRPr lang="tr-TR" sz="1400" dirty="0"/>
          </a:p>
        </p:txBody>
      </p:sp>
      <p:sp>
        <p:nvSpPr>
          <p:cNvPr id="2" name="Title 1"/>
          <p:cNvSpPr>
            <a:spLocks noGrp="1"/>
          </p:cNvSpPr>
          <p:nvPr>
            <p:ph type="title"/>
          </p:nvPr>
        </p:nvSpPr>
        <p:spPr/>
        <p:txBody>
          <a:bodyPr/>
          <a:lstStyle/>
          <a:p>
            <a:r>
              <a:rPr lang="tr-TR" sz="4800" dirty="0" smtClean="0"/>
              <a:t>OBEZİTE</a:t>
            </a:r>
            <a:endParaRPr lang="tr-TR"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tr-TR" dirty="0" smtClean="0"/>
              <a:t>    Diyabetin gelişiminde obezite kadar önemli olan bir diğer nokta ise vücut yağ dağılımıdır. Abdominal obezite olarak adlandırılan bel/kalça oranının bel lehine artmış olduğu kişilerde diyabet gelişme riski jinoid obezitesi olan kişilere göre daha fazladır.</a:t>
            </a:r>
          </a:p>
          <a:p>
            <a:pPr>
              <a:buNone/>
            </a:pPr>
            <a:endParaRPr lang="tr-TR" dirty="0" smtClean="0"/>
          </a:p>
          <a:p>
            <a:pPr>
              <a:buNone/>
            </a:pPr>
            <a:endParaRPr lang="tr-TR" dirty="0" smtClean="0"/>
          </a:p>
          <a:p>
            <a:pPr>
              <a:buNone/>
            </a:pPr>
            <a:endParaRPr lang="tr-TR" dirty="0" smtClean="0"/>
          </a:p>
          <a:p>
            <a:pPr algn="r">
              <a:buNone/>
            </a:pPr>
            <a:r>
              <a:rPr lang="tr-TR" sz="1400" dirty="0" smtClean="0"/>
              <a:t>(Obezite Dergisi 2004)</a:t>
            </a:r>
          </a:p>
          <a:p>
            <a:endParaRPr lang="tr-TR" dirty="0"/>
          </a:p>
        </p:txBody>
      </p:sp>
      <p:sp>
        <p:nvSpPr>
          <p:cNvPr id="2" name="Title 1"/>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tr-TR" dirty="0" smtClean="0"/>
              <a:t>Diyabetin tedavisinde beslenmenin üç temel amacı vardır.</a:t>
            </a:r>
          </a:p>
          <a:p>
            <a:pPr lvl="0"/>
            <a:r>
              <a:rPr lang="tr-TR" dirty="0" smtClean="0"/>
              <a:t>Kan şekeri ve kan yağlarının normal düzeylerde kalması</a:t>
            </a:r>
          </a:p>
          <a:p>
            <a:pPr lvl="0"/>
            <a:r>
              <a:rPr lang="tr-TR" dirty="0" smtClean="0"/>
              <a:t>Boya uygun ağırlığa ulaşmak ve bunu ömür boyu korumak</a:t>
            </a:r>
          </a:p>
          <a:p>
            <a:pPr lvl="0"/>
            <a:r>
              <a:rPr lang="tr-TR" dirty="0" smtClean="0"/>
              <a:t>Sağlıklı beslenme ve eğitim</a:t>
            </a:r>
          </a:p>
          <a:p>
            <a:pPr lvl="0"/>
            <a:endParaRPr lang="tr-TR" dirty="0" smtClean="0"/>
          </a:p>
          <a:p>
            <a:pPr lvl="0"/>
            <a:endParaRPr lang="tr-TR" dirty="0" smtClean="0"/>
          </a:p>
          <a:p>
            <a:pPr lvl="0" algn="r">
              <a:buNone/>
            </a:pPr>
            <a:r>
              <a:rPr lang="tr-TR" sz="1400" dirty="0" smtClean="0"/>
              <a:t>(Baysal A. 2008, Yumuk N.2008)</a:t>
            </a:r>
          </a:p>
          <a:p>
            <a:endParaRPr lang="tr-TR" dirty="0"/>
          </a:p>
        </p:txBody>
      </p:sp>
      <p:sp>
        <p:nvSpPr>
          <p:cNvPr id="2" name="Title 1"/>
          <p:cNvSpPr>
            <a:spLocks noGrp="1"/>
          </p:cNvSpPr>
          <p:nvPr>
            <p:ph type="title"/>
          </p:nvPr>
        </p:nvSpPr>
        <p:spPr/>
        <p:txBody>
          <a:bodyPr>
            <a:normAutofit fontScale="90000"/>
          </a:bodyPr>
          <a:lstStyle/>
          <a:p>
            <a:r>
              <a:rPr lang="tr-TR" b="1" dirty="0" smtClean="0"/>
              <a:t/>
            </a:r>
            <a:br>
              <a:rPr lang="tr-TR" b="1" dirty="0" smtClean="0"/>
            </a:br>
            <a:r>
              <a:rPr lang="tr-TR" b="1" dirty="0" smtClean="0"/>
              <a:t>Diyabette Beslenme Tedavisinin Amacı</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Diyetin enerjisi hastayı uygun vücut ağırlığına getirebilecek ve bunu sürdürebilecek düzeyde olmalıdır.</a:t>
            </a:r>
          </a:p>
          <a:p>
            <a:r>
              <a:rPr lang="tr-TR" dirty="0" smtClean="0"/>
              <a:t> Uygun vücut ağırlığının sağlanması ve sürdürülmesi enerji kısıtlamasının yanı sıra, beslenme alışkanlıklarının değiştirilmesi, fiziksel aktivite ve davranış değişikliği motivasyonunu da gerektirmektedir. </a:t>
            </a:r>
          </a:p>
          <a:p>
            <a:endParaRPr lang="tr-TR" dirty="0" smtClean="0"/>
          </a:p>
          <a:p>
            <a:pPr>
              <a:buNone/>
            </a:pPr>
            <a:endParaRPr lang="tr-TR" sz="1400" dirty="0" smtClean="0"/>
          </a:p>
          <a:p>
            <a:pPr lvl="0" algn="r">
              <a:buNone/>
            </a:pPr>
            <a:r>
              <a:rPr lang="tr-TR" sz="1400" dirty="0" smtClean="0"/>
              <a:t>(Baysal A. 2008, Yumuk N.2008)</a:t>
            </a:r>
          </a:p>
          <a:p>
            <a:endParaRPr lang="tr-TR" sz="1400" dirty="0" smtClean="0"/>
          </a:p>
          <a:p>
            <a:pPr>
              <a:buNone/>
            </a:pPr>
            <a:endParaRPr lang="tr-TR" sz="1400" dirty="0" smtClean="0"/>
          </a:p>
          <a:p>
            <a:endParaRPr lang="tr-TR" dirty="0"/>
          </a:p>
        </p:txBody>
      </p:sp>
      <p:sp>
        <p:nvSpPr>
          <p:cNvPr id="3" name="Title 2"/>
          <p:cNvSpPr>
            <a:spLocks noGrp="1"/>
          </p:cNvSpPr>
          <p:nvPr>
            <p:ph type="title"/>
          </p:nvPr>
        </p:nvSpPr>
        <p:spPr/>
        <p:txBody>
          <a:bodyPr/>
          <a:lstStyle/>
          <a:p>
            <a:r>
              <a:rPr lang="tr-TR" dirty="0" smtClean="0"/>
              <a:t>Enerji</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Enerji, bireyin vücut ağırlığı durumuna göre hesaplanır. Ağırlık durumu BKİ ile tanımlanır. BKİ, 18,5-24,9 arasında ise enerji, gereksinim kadar verilmelidir. BKİ 25-29,9 ve ≥30 ise enerji sınırlandırılması yapılmalıdır. Hedef ağırlığa erişim (BKİ ≤ 27) 500-1000 kkal/gün azaltılmış enerjili diyetle sağlanmalıdır.</a:t>
            </a:r>
          </a:p>
          <a:p>
            <a:endParaRPr lang="tr-TR" dirty="0" smtClean="0"/>
          </a:p>
          <a:p>
            <a:endParaRPr lang="tr-TR" dirty="0" smtClean="0"/>
          </a:p>
          <a:p>
            <a:pPr algn="r">
              <a:buNone/>
            </a:pPr>
            <a:r>
              <a:rPr lang="tr-TR" sz="1400" dirty="0" smtClean="0"/>
              <a:t>(Yumuk N. 2008)</a:t>
            </a:r>
            <a:r>
              <a:rPr lang="tr-TR" dirty="0" smtClean="0"/>
              <a:t> </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Hastaların beslenme programlarında karbonhidrattan gelen enerji yüzdesi, hastanın beslenme alışkanlıklarına, kan glikoz ve lipid düzeylerine göre, her bireyde farklılık göstermektedir. </a:t>
            </a:r>
          </a:p>
          <a:p>
            <a:r>
              <a:rPr lang="tr-TR" dirty="0" smtClean="0"/>
              <a:t>Karbonhidrat miktarı enerjinin % 50’sinin altında olmamalıdır. </a:t>
            </a:r>
          </a:p>
          <a:p>
            <a:endParaRPr lang="tr-TR" dirty="0" smtClean="0"/>
          </a:p>
          <a:p>
            <a:endParaRPr lang="tr-TR" dirty="0" smtClean="0"/>
          </a:p>
          <a:p>
            <a:pPr algn="r">
              <a:buNone/>
            </a:pPr>
            <a:r>
              <a:rPr lang="tr-TR" sz="1400" dirty="0" smtClean="0"/>
              <a:t>(Özer E. 1999)</a:t>
            </a:r>
          </a:p>
          <a:p>
            <a:endParaRPr lang="tr-TR" dirty="0"/>
          </a:p>
        </p:txBody>
      </p:sp>
      <p:sp>
        <p:nvSpPr>
          <p:cNvPr id="3" name="Title 2"/>
          <p:cNvSpPr>
            <a:spLocks noGrp="1"/>
          </p:cNvSpPr>
          <p:nvPr>
            <p:ph type="title"/>
          </p:nvPr>
        </p:nvSpPr>
        <p:spPr/>
        <p:txBody>
          <a:bodyPr/>
          <a:lstStyle/>
          <a:p>
            <a:r>
              <a:rPr lang="tr-TR" dirty="0" smtClean="0"/>
              <a:t>Karbonhidratlar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ADA günlük enerjiinin %5’inin sukrozdan sağlanabileceğini bildirilmektedir.</a:t>
            </a:r>
          </a:p>
          <a:p>
            <a:r>
              <a:rPr lang="tr-TR" dirty="0" smtClean="0"/>
              <a:t>Diyetteki fruktoz birçok nişastalı yiyeceğe oranla daha düşük glisemi yanıtı oluşturmaktadır.Dislipidemisi olan diyabetiklerde aşırı fruktoz tüketimi kısıtlanmalıdır ancak bu öneri diyette fruktozun alınacağı doğal kaynak olan meyve ve sebzenin sınırlandırılması anlamına gelmemelidir. </a:t>
            </a:r>
          </a:p>
          <a:p>
            <a:pPr algn="r">
              <a:buNone/>
            </a:pPr>
            <a:r>
              <a:rPr lang="tr-TR" sz="1400" dirty="0" smtClean="0"/>
              <a:t>(Gökmen H. 2010)</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Posa,</a:t>
            </a:r>
            <a:r>
              <a:rPr lang="tr-TR" b="1" dirty="0" smtClean="0"/>
              <a:t> </a:t>
            </a:r>
            <a:r>
              <a:rPr lang="tr-TR" dirty="0" smtClean="0"/>
              <a:t>bitkisel kaynaklı yiyeceklerin insandaki sindirim enzimleri tarafından parçalanmayan kısımları olarak tanımlanır. </a:t>
            </a:r>
          </a:p>
          <a:p>
            <a:r>
              <a:rPr lang="tr-TR" dirty="0" smtClean="0"/>
              <a:t>Çözünür ve çözünmez posa olarak iki gruba ayrılır. </a:t>
            </a:r>
          </a:p>
          <a:p>
            <a:r>
              <a:rPr lang="tr-TR" dirty="0" smtClean="0"/>
              <a:t>Elma, greyfurt, limon, portakal gibi meyveler, yulaf kepeği, kuru baklagiller ve birçok sebze  çözünür posa içermektedir.</a:t>
            </a:r>
          </a:p>
          <a:p>
            <a:endParaRPr lang="tr-TR" dirty="0" smtClean="0"/>
          </a:p>
          <a:p>
            <a:pPr>
              <a:buNone/>
            </a:pPr>
            <a:endParaRPr lang="tr-TR" sz="1400" dirty="0" smtClean="0"/>
          </a:p>
          <a:p>
            <a:pPr algn="r">
              <a:buNone/>
            </a:pPr>
            <a:r>
              <a:rPr lang="tr-TR" sz="1400" dirty="0" smtClean="0"/>
              <a:t>(Gökmen H. 2010)</a:t>
            </a:r>
          </a:p>
          <a:p>
            <a:pPr>
              <a:buNone/>
            </a:pPr>
            <a:endParaRPr lang="tr-TR" dirty="0" smtClean="0"/>
          </a:p>
          <a:p>
            <a:endParaRPr lang="tr-TR" dirty="0"/>
          </a:p>
        </p:txBody>
      </p:sp>
      <p:sp>
        <p:nvSpPr>
          <p:cNvPr id="3" name="Title 2"/>
          <p:cNvSpPr>
            <a:spLocks noGrp="1"/>
          </p:cNvSpPr>
          <p:nvPr>
            <p:ph type="title"/>
          </p:nvPr>
        </p:nvSpPr>
        <p:spPr/>
        <p:txBody>
          <a:bodyPr/>
          <a:lstStyle/>
          <a:p>
            <a:r>
              <a:rPr lang="tr-TR" dirty="0" smtClean="0"/>
              <a:t>Diyet Posası</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tr-TR" dirty="0" smtClean="0"/>
              <a:t>Çözünür posa, mide boşalmasını geciktirerek karbonhidratların sindirimini ve emilimini yavaşlatır, ayrıca serum lipid düzeyleri üzerine olumlu etkileri vardır.</a:t>
            </a:r>
          </a:p>
          <a:p>
            <a:r>
              <a:rPr lang="tr-TR" dirty="0" smtClean="0"/>
              <a:t>Hastaların diyetindeki günlük posa miktarı 20-35 g olmalıdır.</a:t>
            </a:r>
          </a:p>
          <a:p>
            <a:r>
              <a:rPr lang="tr-TR" dirty="0" smtClean="0"/>
              <a:t>Diyet posası çeşitli yiyeceklerle alınmalıdır.</a:t>
            </a:r>
          </a:p>
          <a:p>
            <a:endParaRPr lang="tr-TR" dirty="0" smtClean="0"/>
          </a:p>
          <a:p>
            <a:endParaRPr lang="tr-TR" dirty="0" smtClean="0"/>
          </a:p>
          <a:p>
            <a:pPr>
              <a:buNone/>
            </a:pPr>
            <a:endParaRPr lang="tr-TR" sz="1400" dirty="0" smtClean="0"/>
          </a:p>
          <a:p>
            <a:pPr>
              <a:buNone/>
            </a:pPr>
            <a:endParaRPr lang="tr-TR" sz="1400" dirty="0" smtClean="0"/>
          </a:p>
          <a:p>
            <a:pPr algn="r">
              <a:buNone/>
            </a:pPr>
            <a:r>
              <a:rPr lang="tr-TR" sz="1400" dirty="0" smtClean="0"/>
              <a:t>(Gökmen H. 2010)</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tr-TR" dirty="0" smtClean="0"/>
              <a:t> Beyaz ekmek yerine kepekli veya yulaflı ekmek,</a:t>
            </a:r>
          </a:p>
          <a:p>
            <a:r>
              <a:rPr lang="tr-TR" dirty="0" smtClean="0"/>
              <a:t>Pirinç yerine bulgur yenilmesi,</a:t>
            </a:r>
          </a:p>
          <a:p>
            <a:r>
              <a:rPr lang="tr-TR" dirty="0" smtClean="0"/>
              <a:t>Öğünlerde bol salata ve bir porsiyon pişmiş sebze yenilmesi,</a:t>
            </a:r>
          </a:p>
          <a:p>
            <a:r>
              <a:rPr lang="tr-TR" dirty="0" smtClean="0"/>
              <a:t>Meyve suyu yerine meyvenin kabuğu ile yenilmesi, </a:t>
            </a:r>
          </a:p>
          <a:p>
            <a:r>
              <a:rPr lang="tr-TR" dirty="0" smtClean="0"/>
              <a:t>Kurubaklagillerin haftada 3-4 porsiyon tüketilmesi diyetin posa içeriğinin arttırılması için diyabetliye verilecek pratik önerilerdendir. </a:t>
            </a:r>
          </a:p>
          <a:p>
            <a:pPr algn="r">
              <a:buNone/>
            </a:pPr>
            <a:endParaRPr lang="tr-TR" sz="1400" dirty="0" smtClean="0"/>
          </a:p>
          <a:p>
            <a:pPr algn="r">
              <a:buNone/>
            </a:pPr>
            <a:endParaRPr lang="tr-TR" sz="1400" dirty="0" smtClean="0"/>
          </a:p>
          <a:p>
            <a:pPr algn="r">
              <a:buNone/>
            </a:pPr>
            <a:r>
              <a:rPr lang="tr-TR" sz="1400" dirty="0" smtClean="0"/>
              <a:t>(Gökmen H. 2010)</a:t>
            </a:r>
            <a:endParaRPr lang="tr-TR" sz="1400"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ADA’nın 2001 yılı önerilerinde, günlük protein gereksinimin enerjinin %15-20’si kadar olabileceği rapor edilmiştir.</a:t>
            </a:r>
          </a:p>
          <a:p>
            <a:r>
              <a:rPr lang="tr-TR" dirty="0" smtClean="0"/>
              <a:t> Protein sentezinde gerekli elzem aminoasitlerin alınabilmesi için, önerilen proteinin en azından yarısının hayvansal kaynaklardan karşılanması gerekmektedir.</a:t>
            </a:r>
          </a:p>
          <a:p>
            <a:endParaRPr lang="tr-TR" dirty="0" smtClean="0"/>
          </a:p>
          <a:p>
            <a:endParaRPr lang="tr-TR" dirty="0" smtClean="0"/>
          </a:p>
          <a:p>
            <a:pPr algn="r">
              <a:buNone/>
            </a:pPr>
            <a:r>
              <a:rPr lang="tr-TR" sz="1400" dirty="0" smtClean="0"/>
              <a:t>(Yumuk N. 2008)</a:t>
            </a:r>
          </a:p>
          <a:p>
            <a:endParaRPr lang="tr-TR" dirty="0"/>
          </a:p>
        </p:txBody>
      </p:sp>
      <p:sp>
        <p:nvSpPr>
          <p:cNvPr id="3" name="Title 2"/>
          <p:cNvSpPr>
            <a:spLocks noGrp="1"/>
          </p:cNvSpPr>
          <p:nvPr>
            <p:ph type="title"/>
          </p:nvPr>
        </p:nvSpPr>
        <p:spPr/>
        <p:txBody>
          <a:bodyPr/>
          <a:lstStyle/>
          <a:p>
            <a:r>
              <a:rPr lang="tr-TR" dirty="0" smtClean="0"/>
              <a:t>Protein</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075240" cy="4392488"/>
          </a:xfrm>
        </p:spPr>
        <p:txBody>
          <a:bodyPr>
            <a:normAutofit fontScale="85000" lnSpcReduction="10000"/>
          </a:bodyPr>
          <a:lstStyle/>
          <a:p>
            <a:pPr>
              <a:buNone/>
            </a:pPr>
            <a:r>
              <a:rPr lang="tr-TR" dirty="0" smtClean="0"/>
              <a:t>     </a:t>
            </a:r>
          </a:p>
          <a:p>
            <a:r>
              <a:rPr lang="tr-TR" dirty="0" smtClean="0"/>
              <a:t>Türk erişkinlerin, normal </a:t>
            </a:r>
            <a:r>
              <a:rPr lang="tr-TR" dirty="0"/>
              <a:t>değerlerin oldukça üzerinde oldukları anlaşılmaktadır</a:t>
            </a:r>
            <a:r>
              <a:rPr lang="tr-TR" dirty="0" smtClean="0"/>
              <a:t>.</a:t>
            </a:r>
          </a:p>
          <a:p>
            <a:r>
              <a:rPr lang="tr-TR" dirty="0" smtClean="0"/>
              <a:t> Kadınlarda </a:t>
            </a:r>
            <a:r>
              <a:rPr lang="tr-TR" dirty="0"/>
              <a:t>bel çevresi ve bel/kalça oranı ortalamarı santral obezite sınırlarına yakın bulunmuştur</a:t>
            </a:r>
            <a:r>
              <a:rPr lang="tr-TR" dirty="0" smtClean="0"/>
              <a:t>.</a:t>
            </a:r>
          </a:p>
          <a:p>
            <a:r>
              <a:rPr lang="tr-TR" dirty="0" smtClean="0"/>
              <a:t> Erişkin </a:t>
            </a:r>
            <a:r>
              <a:rPr lang="tr-TR" dirty="0"/>
              <a:t>yaştaki Türklerin ancak %40 </a:t>
            </a:r>
            <a:r>
              <a:rPr lang="tr-TR" dirty="0" smtClean="0"/>
              <a:t>kadarının </a:t>
            </a:r>
            <a:r>
              <a:rPr lang="tr-TR" dirty="0"/>
              <a:t>normallere uygun olduğunu, toplumun yarısından fazlasının fazla kilo problemi bulunduğunu ortaya koymuştur. </a:t>
            </a:r>
            <a:r>
              <a:rPr lang="tr-TR" dirty="0" smtClean="0"/>
              <a:t> </a:t>
            </a:r>
          </a:p>
          <a:p>
            <a:r>
              <a:rPr lang="tr-TR" dirty="0" smtClean="0"/>
              <a:t>Zayıf </a:t>
            </a:r>
            <a:r>
              <a:rPr lang="tr-TR" dirty="0"/>
              <a:t>ve morbid obez </a:t>
            </a:r>
            <a:r>
              <a:rPr lang="tr-TR" dirty="0" smtClean="0"/>
              <a:t>kapsamındaki </a:t>
            </a:r>
            <a:r>
              <a:rPr lang="tr-TR" dirty="0"/>
              <a:t>kişilerin şimdilik önemli bir sorun teşkil etmeyecek oranda oldukları görülmüştür</a:t>
            </a:r>
            <a:r>
              <a:rPr lang="tr-TR" dirty="0" smtClean="0"/>
              <a:t>.</a:t>
            </a:r>
          </a:p>
          <a:p>
            <a:pPr algn="r">
              <a:buNone/>
            </a:pPr>
            <a:r>
              <a:rPr lang="tr-TR" sz="1600" dirty="0" smtClean="0"/>
              <a:t>(Hatemi H. 2000)</a:t>
            </a:r>
            <a:endParaRPr lang="tr-TR" sz="1600" dirty="0"/>
          </a:p>
        </p:txBody>
      </p:sp>
      <p:sp>
        <p:nvSpPr>
          <p:cNvPr id="2" name="Title 1"/>
          <p:cNvSpPr>
            <a:spLocks noGrp="1"/>
          </p:cNvSpPr>
          <p:nvPr>
            <p:ph type="title"/>
          </p:nvPr>
        </p:nvSpPr>
        <p:spPr/>
        <p:txBody>
          <a:bodyPr/>
          <a:lstStyle/>
          <a:p>
            <a:r>
              <a:rPr lang="tr-TR" sz="4000" dirty="0" smtClean="0"/>
              <a:t>TURDEP kohortuna göre; </a:t>
            </a:r>
            <a:endParaRPr lang="tr-TR"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Renal ve hepatik fonksiyonları normal olan bireylerde 1 g/kg/gün, nefropati gelişmemiş fakat mikroalbüminürisi olanlarda 0,8 g/kg/gün, nefropati gelişmiş bireylerde 0,8 g/kg/gün olarak önerilmektedir. </a:t>
            </a:r>
          </a:p>
          <a:p>
            <a:endParaRPr lang="tr-TR" dirty="0" smtClean="0"/>
          </a:p>
          <a:p>
            <a:endParaRPr lang="tr-TR" dirty="0" smtClean="0"/>
          </a:p>
          <a:p>
            <a:endParaRPr lang="tr-TR" dirty="0" smtClean="0"/>
          </a:p>
          <a:p>
            <a:endParaRPr lang="tr-TR" dirty="0" smtClean="0"/>
          </a:p>
          <a:p>
            <a:pPr algn="r">
              <a:buNone/>
            </a:pPr>
            <a:r>
              <a:rPr lang="tr-TR" sz="1400" dirty="0" smtClean="0"/>
              <a:t>(Baysal A. 2008)</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ADA (2000ve 2002), enerjinin yağdan gelen oranınını ≤%30 olarak önermektedir.</a:t>
            </a:r>
          </a:p>
          <a:p>
            <a:r>
              <a:rPr lang="tr-TR" dirty="0" smtClean="0"/>
              <a:t>ADA, SFA (doymuş yağ) oranını ≤%10. </a:t>
            </a:r>
          </a:p>
          <a:p>
            <a:r>
              <a:rPr lang="tr-TR" dirty="0" smtClean="0"/>
              <a:t>Çoklu doymamış yağ asitleri (PUFA), HDL düzeyini yükseltmediği için ≤%10,</a:t>
            </a:r>
          </a:p>
          <a:p>
            <a:r>
              <a:rPr lang="tr-TR" dirty="0" smtClean="0"/>
              <a:t> Tekli doymamış yağ asitleri (MUFA) ise  ≤%15,</a:t>
            </a:r>
          </a:p>
          <a:p>
            <a:r>
              <a:rPr lang="tr-TR" dirty="0" smtClean="0"/>
              <a:t> PUFA/SFA oranının 2/1 düzenlenmesi gerekmektedir.  </a:t>
            </a:r>
          </a:p>
          <a:p>
            <a:pPr algn="r">
              <a:buNone/>
            </a:pPr>
            <a:r>
              <a:rPr lang="tr-TR" sz="1400" dirty="0" smtClean="0"/>
              <a:t>(Yumuk N. 2008)</a:t>
            </a:r>
            <a:endParaRPr lang="tr-TR" sz="1400" dirty="0"/>
          </a:p>
        </p:txBody>
      </p:sp>
      <p:sp>
        <p:nvSpPr>
          <p:cNvPr id="3" name="Title 2"/>
          <p:cNvSpPr>
            <a:spLocks noGrp="1"/>
          </p:cNvSpPr>
          <p:nvPr>
            <p:ph type="title"/>
          </p:nvPr>
        </p:nvSpPr>
        <p:spPr/>
        <p:txBody>
          <a:bodyPr/>
          <a:lstStyle/>
          <a:p>
            <a:r>
              <a:rPr lang="tr-TR" dirty="0" smtClean="0"/>
              <a:t>Yağ</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dirty="0" smtClean="0"/>
              <a:t>Omega 3 yağ asitlerinden sentezlenen eikozapentaenoik asit (EPA) ve dekozaheksaenoik asit (DHA)’lar glukoz transportunu ve oksidasyonunu arttırdığı, hiperinsülinemiyi önlediği, hepatik VLDL yapımını azalttığı bilinmektedir. </a:t>
            </a:r>
          </a:p>
          <a:p>
            <a:endParaRPr lang="tr-TR" dirty="0" smtClean="0"/>
          </a:p>
          <a:p>
            <a:endParaRPr lang="tr-TR" dirty="0" smtClean="0"/>
          </a:p>
          <a:p>
            <a:endParaRPr lang="tr-TR" dirty="0" smtClean="0"/>
          </a:p>
          <a:p>
            <a:pPr algn="r">
              <a:buNone/>
            </a:pPr>
            <a:r>
              <a:rPr lang="tr-TR" sz="1400" dirty="0" smtClean="0"/>
              <a:t>(Yumuk N. 2008)</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tr-TR" dirty="0" smtClean="0"/>
              <a:t>C vitamininin protein glikolizasyonunun önlenmesinde potansiyel yararlarının olduğu gösterilmiştir.</a:t>
            </a:r>
          </a:p>
          <a:p>
            <a:r>
              <a:rPr lang="tr-TR" dirty="0" smtClean="0"/>
              <a:t>Ayrıca protein ve yağlardan enerji sağlanması da B grubu vitaminlerine ve özellikle de tiamin ve riboflavin ve nikotinik aside gereksinimi arttırabilmektedir.</a:t>
            </a:r>
          </a:p>
          <a:p>
            <a:r>
              <a:rPr lang="tr-TR" dirty="0" smtClean="0"/>
              <a:t>B grubu vitamin yetersizliğinde karbonhidratlar tümüyle metabolize olamadıklarından diyabetli hastalara ek olarak B grubu vitaminleri verilmesi önerilmektedir. </a:t>
            </a:r>
          </a:p>
          <a:p>
            <a:pPr algn="r">
              <a:buNone/>
            </a:pPr>
            <a:r>
              <a:rPr lang="tr-TR" sz="1400" dirty="0" smtClean="0"/>
              <a:t>(Gökmen H. 2010)</a:t>
            </a:r>
          </a:p>
          <a:p>
            <a:endParaRPr lang="tr-TR" dirty="0"/>
          </a:p>
        </p:txBody>
      </p:sp>
      <p:sp>
        <p:nvSpPr>
          <p:cNvPr id="3" name="Title 2"/>
          <p:cNvSpPr>
            <a:spLocks noGrp="1"/>
          </p:cNvSpPr>
          <p:nvPr>
            <p:ph type="title"/>
          </p:nvPr>
        </p:nvSpPr>
        <p:spPr/>
        <p:txBody>
          <a:bodyPr/>
          <a:lstStyle/>
          <a:p>
            <a:r>
              <a:rPr lang="tr-TR" dirty="0" smtClean="0"/>
              <a:t>Vitamin ve Mineraller</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dirty="0" smtClean="0"/>
              <a:t>Obez diyabetiklerde yağ sınırlandığı için  A ve D vitamini desteğine gerek duyulmaktadır. </a:t>
            </a:r>
          </a:p>
          <a:p>
            <a:r>
              <a:rPr lang="tr-TR" dirty="0" smtClean="0"/>
              <a:t>E vitamini antioksidan özelliğinden dolayı aterosklerotik plak oluşum riskini düşürmekte ve diyabetik komplikasyonların gelişimini önlemektedir. Ancak antioksidanların uzun dönem etki ve güvenliği bilinmediği için uzun dönemde desteklemesi önerilmemektedir.</a:t>
            </a:r>
          </a:p>
          <a:p>
            <a:endParaRPr lang="tr-TR" dirty="0" smtClean="0"/>
          </a:p>
          <a:p>
            <a:pPr algn="r">
              <a:buNone/>
            </a:pPr>
            <a:endParaRPr lang="tr-TR" sz="1400" dirty="0" smtClean="0"/>
          </a:p>
          <a:p>
            <a:pPr algn="r">
              <a:buNone/>
            </a:pPr>
            <a:r>
              <a:rPr lang="tr-TR" sz="1400" dirty="0" smtClean="0"/>
              <a:t>(Gökmen H. 2010)</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dirty="0" smtClean="0"/>
              <a:t>Krom yetersizliği olan hastalarda krom desteği sağlanmalıdır. Çünkü; kromun glisemik kontrol üzerine yararlı etkileri olduğu bildirilmiştir. </a:t>
            </a:r>
          </a:p>
          <a:p>
            <a:endParaRPr lang="tr-TR" dirty="0" smtClean="0"/>
          </a:p>
          <a:p>
            <a:endParaRPr lang="tr-TR" dirty="0" smtClean="0"/>
          </a:p>
          <a:p>
            <a:endParaRPr lang="tr-TR" dirty="0" smtClean="0"/>
          </a:p>
          <a:p>
            <a:endParaRPr lang="tr-TR" dirty="0" smtClean="0"/>
          </a:p>
          <a:p>
            <a:endParaRPr lang="tr-TR" dirty="0" smtClean="0"/>
          </a:p>
          <a:p>
            <a:pPr algn="r">
              <a:buNone/>
            </a:pPr>
            <a:r>
              <a:rPr lang="tr-TR" sz="1400" dirty="0" smtClean="0"/>
              <a:t>(Gökmen H. 2010)</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tr-TR" dirty="0" smtClean="0"/>
              <a:t>Özellikle İBDM’lu hastalarda hipertansiyon gelişme riski yüksek olduğundan, diyabetli bireylere düşük veya orta derecede Na tüketmeleri, tükettikleri besinlere tuz eklememeleri önerilmektedir. </a:t>
            </a:r>
          </a:p>
          <a:p>
            <a:r>
              <a:rPr lang="tr-TR" dirty="0" smtClean="0"/>
              <a:t>Önerilen Na alımı 1000 mg/1000 kkal’dir ve bu değer 3000 mg/gün’ün üzerine çıkmamalıdır. Hafif ve orta derecede hipertansiyonu olan bireylerin 2400 mg/gün ve daha altında, hem hipertansiyonu hem de nefropatisi olan diyabetli hastaların ise 2000 mg/gün ve daha altında Na tüketmeleri önerilmektedir.</a:t>
            </a:r>
          </a:p>
          <a:p>
            <a:pPr algn="r">
              <a:buNone/>
            </a:pPr>
            <a:r>
              <a:rPr lang="tr-TR" sz="1400" dirty="0" smtClean="0"/>
              <a:t>(Gökmen H. 2010)</a:t>
            </a:r>
            <a:endParaRPr lang="tr-TR" sz="1500" dirty="0" smtClean="0"/>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dirty="0" smtClean="0"/>
              <a:t>Şeker yerine geçen ancak, kalorisi düşük veya olmayan maddeler yapay tatlandırıcı denir. Bunlar iki farklı grupta değerlendirilmektedir.</a:t>
            </a:r>
          </a:p>
          <a:p>
            <a:r>
              <a:rPr lang="tr-TR" dirty="0" smtClean="0"/>
              <a:t>Enerji içeren tatlandırıcılar: Fruktoz, sorbitol, mannitol, ksilitol</a:t>
            </a:r>
          </a:p>
          <a:p>
            <a:r>
              <a:rPr lang="tr-TR" dirty="0" smtClean="0"/>
              <a:t>Enerji içermeyen tatlandırıcılar: Sakkarin, siklamat, aspartam, asesulfam-K</a:t>
            </a:r>
          </a:p>
          <a:p>
            <a:r>
              <a:rPr lang="tr-TR" dirty="0" smtClean="0"/>
              <a:t>Aspartam, sakkarin ve siklamat gibi yapay tatlandırıcılar şeker yerine kullanılır, aspartam fenilalanine dönüşmesi nedeniyle fenilketonürililerde fazla miktarda kullanımından kaçınılmalıdır. </a:t>
            </a:r>
          </a:p>
          <a:p>
            <a:pPr algn="r">
              <a:buNone/>
            </a:pPr>
            <a:endParaRPr lang="tr-TR" sz="1400" dirty="0" smtClean="0"/>
          </a:p>
          <a:p>
            <a:pPr algn="r">
              <a:buNone/>
            </a:pPr>
            <a:r>
              <a:rPr lang="tr-TR" sz="1400" dirty="0" smtClean="0"/>
              <a:t>(Kavak Y. 2006)</a:t>
            </a:r>
            <a:endParaRPr lang="tr-TR" sz="1500" dirty="0" smtClean="0"/>
          </a:p>
          <a:p>
            <a:endParaRPr lang="tr-TR" dirty="0"/>
          </a:p>
        </p:txBody>
      </p:sp>
      <p:sp>
        <p:nvSpPr>
          <p:cNvPr id="3" name="Title 2"/>
          <p:cNvSpPr>
            <a:spLocks noGrp="1"/>
          </p:cNvSpPr>
          <p:nvPr>
            <p:ph type="title"/>
          </p:nvPr>
        </p:nvSpPr>
        <p:spPr/>
        <p:txBody>
          <a:bodyPr/>
          <a:lstStyle/>
          <a:p>
            <a:r>
              <a:rPr lang="tr-TR" dirty="0" smtClean="0"/>
              <a:t>Yapay Talandırıcılar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tr-TR" dirty="0" smtClean="0"/>
              <a:t>Diyabetli bireylerin günlük tüketmesi gereken enerji ve besin öğelerinin dengeli bir şekilde dağılımı ve kan şekeri dalgalanmalarını önlemek amacıyla 3 ana ve 3 ara öğün olmak üzere toplam 6 öğünde beslenme şekli önerilir.  </a:t>
            </a:r>
          </a:p>
          <a:p>
            <a:r>
              <a:rPr lang="tr-TR" dirty="0" smtClean="0"/>
              <a:t> 6 öğün (3 ara 3 ana öğün) beslenmeyle kilo kontrolünün daha kolay olmaktadır.</a:t>
            </a:r>
          </a:p>
          <a:p>
            <a:r>
              <a:rPr lang="tr-TR" dirty="0" smtClean="0"/>
              <a:t> Besin aralıklarının düzenlenmesiyle glisemik indeks kontrol altına alınır ve kilo kontrolü kolaylaşır.</a:t>
            </a:r>
          </a:p>
          <a:p>
            <a:pPr algn="r">
              <a:buNone/>
            </a:pPr>
            <a:r>
              <a:rPr lang="tr-TR" sz="1400" dirty="0" smtClean="0"/>
              <a:t>(Baysal A. 2008, Gökmen H. 2010)</a:t>
            </a:r>
            <a:endParaRPr lang="tr-TR" sz="1400" dirty="0"/>
          </a:p>
        </p:txBody>
      </p:sp>
      <p:sp>
        <p:nvSpPr>
          <p:cNvPr id="3" name="Title 2"/>
          <p:cNvSpPr>
            <a:spLocks noGrp="1"/>
          </p:cNvSpPr>
          <p:nvPr>
            <p:ph type="title"/>
          </p:nvPr>
        </p:nvSpPr>
        <p:spPr/>
        <p:txBody>
          <a:bodyPr/>
          <a:lstStyle/>
          <a:p>
            <a:r>
              <a:rPr lang="tr-TR" dirty="0" smtClean="0"/>
              <a:t>Öğün Sayısı</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dirty="0" smtClean="0"/>
              <a:t>Diyabetli bireyin kullandığı insülin tipi ve yaşam şekline bağlı olarak bu durum değiştirilebilir.</a:t>
            </a:r>
          </a:p>
          <a:p>
            <a:r>
              <a:rPr lang="tr-TR" dirty="0" smtClean="0"/>
              <a:t> Kısa etkili regüler insülin ile tedavi edilen diyabetlilerde regüler insülinin 6 saatlik etkisinin hipoglisemiye yol açmaması nedeniyle tıbbi beslenme tedavisinde 3 ara öğün önerilmektedir. </a:t>
            </a:r>
          </a:p>
          <a:p>
            <a:r>
              <a:rPr lang="tr-TR" dirty="0" smtClean="0"/>
              <a:t>Hızlı etkili insülin analoglarının kullanılmaya başlanması ile diyabetli bireyin isteği doğrultusunda ara öğün tüketilmeyebilir. Ara öğün tüketme arzusu olan bireye ise ara öğünde genellikle glisemik indeksi düşük besinler önerilmektedir.</a:t>
            </a:r>
          </a:p>
          <a:p>
            <a:pPr algn="r">
              <a:buNone/>
            </a:pPr>
            <a:endParaRPr lang="tr-TR" sz="1400" dirty="0" smtClean="0"/>
          </a:p>
          <a:p>
            <a:pPr algn="r">
              <a:buNone/>
            </a:pPr>
            <a:endParaRPr lang="tr-TR" sz="1400" dirty="0" smtClean="0"/>
          </a:p>
          <a:p>
            <a:pPr algn="r">
              <a:buNone/>
            </a:pPr>
            <a:r>
              <a:rPr lang="tr-TR" sz="1400" dirty="0" smtClean="0"/>
              <a:t>(Gökmen H. 2010)</a:t>
            </a:r>
            <a:endParaRPr lang="tr-TR" sz="1500" dirty="0" smtClean="0"/>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OSHIBA\Desktop\644105_detay.jpg"/>
          <p:cNvPicPr>
            <a:picLocks noChangeAspect="1" noChangeArrowheads="1"/>
          </p:cNvPicPr>
          <p:nvPr/>
        </p:nvPicPr>
        <p:blipFill>
          <a:blip r:embed="rId2" cstate="print">
            <a:lum bright="30000"/>
          </a:blip>
          <a:srcRect/>
          <a:stretch>
            <a:fillRect/>
          </a:stretch>
        </p:blipFill>
        <p:spPr bwMode="auto">
          <a:xfrm>
            <a:off x="539552" y="1412776"/>
            <a:ext cx="8136904" cy="4494452"/>
          </a:xfrm>
          <a:prstGeom prst="rect">
            <a:avLst/>
          </a:prstGeom>
          <a:noFill/>
        </p:spPr>
      </p:pic>
      <p:sp>
        <p:nvSpPr>
          <p:cNvPr id="3" name="Content Placeholder 2"/>
          <p:cNvSpPr>
            <a:spLocks noGrp="1"/>
          </p:cNvSpPr>
          <p:nvPr>
            <p:ph idx="1"/>
          </p:nvPr>
        </p:nvSpPr>
        <p:spPr>
          <a:xfrm>
            <a:off x="457200" y="1481328"/>
            <a:ext cx="8229600" cy="4467951"/>
          </a:xfrm>
        </p:spPr>
        <p:txBody>
          <a:bodyPr>
            <a:normAutofit lnSpcReduction="10000"/>
          </a:bodyPr>
          <a:lstStyle/>
          <a:p>
            <a:r>
              <a:rPr lang="tr-TR" dirty="0" smtClean="0"/>
              <a:t>Genel obezite prevalansı (BKİ≥30 kg/m</a:t>
            </a:r>
            <a:r>
              <a:rPr lang="tr-TR" baseline="30000" dirty="0" smtClean="0"/>
              <a:t>2</a:t>
            </a:r>
            <a:r>
              <a:rPr lang="tr-TR" dirty="0" smtClean="0"/>
              <a:t>) %22,3 (kadın %29.9, erkek %12.9) bulunmuştur. </a:t>
            </a:r>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endParaRPr lang="tr-TR" sz="1400" dirty="0" smtClean="0"/>
          </a:p>
          <a:p>
            <a:pPr algn="r">
              <a:buNone/>
            </a:pPr>
            <a:r>
              <a:rPr lang="tr-TR" sz="1400" dirty="0" smtClean="0"/>
              <a:t>(Hatemi H. 2000)</a:t>
            </a:r>
          </a:p>
          <a:p>
            <a:endParaRPr lang="tr-TR" dirty="0" smtClean="0"/>
          </a:p>
          <a:p>
            <a:endParaRPr lang="tr-TR" dirty="0" smtClean="0"/>
          </a:p>
          <a:p>
            <a:endParaRPr lang="tr-TR" dirty="0" smtClean="0"/>
          </a:p>
          <a:p>
            <a:endParaRPr lang="tr-TR" dirty="0" smtClean="0"/>
          </a:p>
          <a:p>
            <a:endParaRPr lang="tr-TR" dirty="0"/>
          </a:p>
        </p:txBody>
      </p:sp>
      <p:sp>
        <p:nvSpPr>
          <p:cNvPr id="2" name="Title 1"/>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tr-TR" dirty="0" smtClean="0"/>
              <a:t>Rakı, cin, votka gibi saf alkollerin enerji değeri vardır ancak karbonhidrat içermezler.</a:t>
            </a:r>
          </a:p>
          <a:p>
            <a:r>
              <a:rPr lang="tr-TR" dirty="0" smtClean="0"/>
              <a:t>Likör, beyaz ve kırmızı şarap, meyve suyu ilaveli kokteyller karbonhidrat içeren alkollü içkilerdir. Bu tür alkollü içkilerin içilmesi durumunda içkinin karbonhidrat miktarı hesaplanmalıdır. </a:t>
            </a:r>
          </a:p>
          <a:p>
            <a:r>
              <a:rPr lang="tr-TR" dirty="0" smtClean="0"/>
              <a:t>100 cc bira 3,8gram, 100cc şarap 4,2 gram karbonhidrat içerir.</a:t>
            </a:r>
          </a:p>
          <a:p>
            <a:pPr>
              <a:buNone/>
            </a:pPr>
            <a:endParaRPr lang="tr-TR" dirty="0" smtClean="0"/>
          </a:p>
          <a:p>
            <a:pPr algn="r">
              <a:buNone/>
            </a:pPr>
            <a:r>
              <a:rPr lang="tr-TR" sz="1400" dirty="0" smtClean="0"/>
              <a:t>(Alphan Tüfekçi E.M. 2009)</a:t>
            </a:r>
            <a:r>
              <a:rPr lang="tr-TR" dirty="0" smtClean="0"/>
              <a:t> </a:t>
            </a:r>
          </a:p>
        </p:txBody>
      </p:sp>
      <p:sp>
        <p:nvSpPr>
          <p:cNvPr id="3" name="Title 2"/>
          <p:cNvSpPr>
            <a:spLocks noGrp="1"/>
          </p:cNvSpPr>
          <p:nvPr>
            <p:ph type="title"/>
          </p:nvPr>
        </p:nvSpPr>
        <p:spPr/>
        <p:txBody>
          <a:bodyPr/>
          <a:lstStyle/>
          <a:p>
            <a:r>
              <a:rPr lang="tr-TR" dirty="0" smtClean="0"/>
              <a:t>Alkol</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dirty="0" smtClean="0"/>
              <a:t>Alkol tüketimi nedeniyle insülin dozunda herhangi bir değişiklik yapılması önerilmez.</a:t>
            </a:r>
          </a:p>
          <a:p>
            <a:r>
              <a:rPr lang="tr-TR" dirty="0" smtClean="0"/>
              <a:t> Alkollü bir içki her zaman yeterli miktarlarda karbonhidrat içeren bir öğünle birlikte alınmalıdır. Aksi takdirde, aç karnına alınan alkollü içki kan şekerini düşürerek hipoglisemiye neden olur. Hipoglisemiyi önlemek amacıyla alkol alınan akşam yemeğinden sonra gece ara öğüne 15ram karbonhidrat ilavesi yapılması önerilir. </a:t>
            </a:r>
          </a:p>
          <a:p>
            <a:pPr algn="r">
              <a:buNone/>
            </a:pPr>
            <a:r>
              <a:rPr lang="tr-TR" sz="1400" dirty="0" smtClean="0"/>
              <a:t>(Alphan Tüfekçi E.M. 2009) </a:t>
            </a:r>
          </a:p>
          <a:p>
            <a:pPr algn="r">
              <a:buNone/>
            </a:pPr>
            <a:endParaRPr lang="tr-TR" sz="1400" dirty="0" smtClean="0"/>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normAutofit fontScale="55000" lnSpcReduction="20000"/>
          </a:bodyPr>
          <a:lstStyle/>
          <a:p>
            <a:pPr marL="624078" lvl="0" indent="-514350"/>
            <a:r>
              <a:rPr lang="tr-TR" b="1" dirty="0" smtClean="0"/>
              <a:t> </a:t>
            </a:r>
            <a:r>
              <a:rPr lang="tr-TR" dirty="0" smtClean="0"/>
              <a:t>Akacı A. (2007) Tip 1 Diyabetli Adolesanlarda İnsülin İnfüzyon Pompa Uygulamasının Klinik ve Metabolik Parametreler Üzerinde Etkisi. Dokuz Eylül Üniversitesi Endokronoliji ve Metabollizma Ana Bilim Dalı, Uzmanlık Tezi, İzmir (Tez Yöneticisi: Prof. Dr. Ece Böber)</a:t>
            </a:r>
          </a:p>
          <a:p>
            <a:pPr marL="624078" lvl="0" indent="-514350"/>
            <a:r>
              <a:rPr lang="tr-TR" dirty="0" smtClean="0"/>
              <a:t>Alphan Tüfekçi ME. (2009) Diyabetliyim Ne Yiyebilirim? Medya Tower Tanıtım Ve Yayıncılık, İstanbul s:27-29, 91</a:t>
            </a:r>
          </a:p>
          <a:p>
            <a:pPr marL="624078" lvl="0" indent="-514350"/>
            <a:r>
              <a:rPr lang="tr-TR" dirty="0" smtClean="0"/>
              <a:t>Baysal A. (2008) Diyet El Kitabı, 5.Baskı Hatiboğlu Yayıncılık s:257-280</a:t>
            </a:r>
          </a:p>
          <a:p>
            <a:pPr marL="624078" lvl="0" indent="-514350"/>
            <a:r>
              <a:rPr lang="tr-TR" dirty="0" smtClean="0"/>
              <a:t>Diyabet ve Obezite Eğitim Kursu Notları (2003)</a:t>
            </a:r>
          </a:p>
          <a:p>
            <a:pPr marL="624078" lvl="0" indent="-514350"/>
            <a:r>
              <a:rPr lang="tr-TR" dirty="0" smtClean="0"/>
              <a:t>Gökmen H. (2010) Diyabetes Mellitus ve Obezite. Türkiye Eczacılar Birliği Yayını (23,24) s:20-27</a:t>
            </a:r>
          </a:p>
          <a:p>
            <a:pPr marL="624078" lvl="0" indent="-514350"/>
            <a:r>
              <a:rPr lang="tr-TR" dirty="0" smtClean="0"/>
              <a:t>Hatemi H. (2000) Türkiye’de Diyabet ve Metabolik Sendrom s:20-22</a:t>
            </a:r>
          </a:p>
          <a:p>
            <a:pPr marL="624078" indent="-514350"/>
            <a:r>
              <a:rPr lang="tr-TR" dirty="0" smtClean="0"/>
              <a:t>Kavak Y. (2006) Tip 2 DM ile Beslenme Alışkanlıkları Arasındaki İlişki. Atatürk Üniversitesi Sağlık Bilimleri Enstitüsü, Lisans Tezi, Erzurum (Danışman: Doç. Dr. Mustafa Atasever)</a:t>
            </a:r>
          </a:p>
          <a:p>
            <a:pPr marL="624078" indent="-514350"/>
            <a:r>
              <a:rPr lang="tr-TR" dirty="0" smtClean="0"/>
              <a:t>Obezite Dergisi (2004) (1-2) S:20-23</a:t>
            </a:r>
          </a:p>
          <a:p>
            <a:pPr marL="624078" indent="-514350"/>
            <a:r>
              <a:rPr lang="tr-TR" dirty="0" smtClean="0"/>
              <a:t>Olgun N. Diyabet Hemşireliği Derneği Kitabı. (Elektronik Kitap)  S:105-116</a:t>
            </a:r>
          </a:p>
          <a:p>
            <a:pPr marL="624078" indent="-514350"/>
            <a:r>
              <a:rPr lang="tr-TR" dirty="0" smtClean="0"/>
              <a:t>Özer E. (1999) Diaybet Diyetisyenliği ve Diyabette Beslenme Tedavisi. Hacettepe Üniversitesi Beslenme ve Diyetetik Bölümü ve TDD Hizmet İçi Eğitim Sunuları</a:t>
            </a:r>
          </a:p>
          <a:p>
            <a:pPr marL="624078" indent="-514350"/>
            <a:r>
              <a:rPr lang="tr-TR" dirty="0" smtClean="0"/>
              <a:t>Özer E. (2003) Kan Şekeri Kontrolü için Karbonhidrat Sayımı. Gri tasarım</a:t>
            </a:r>
          </a:p>
          <a:p>
            <a:pPr marL="624078" indent="-514350"/>
            <a:endParaRPr lang="tr-TR" dirty="0" smtClean="0"/>
          </a:p>
          <a:p>
            <a:pPr marL="624078" lvl="0" indent="-514350"/>
            <a:endParaRPr lang="tr-TR" dirty="0" smtClean="0"/>
          </a:p>
          <a:p>
            <a:pPr marL="624078" lvl="0" indent="-514350"/>
            <a:endParaRPr lang="tr-TR" dirty="0" smtClean="0"/>
          </a:p>
          <a:p>
            <a:pPr marL="624078" indent="-514350"/>
            <a:endParaRPr lang="tr-TR" dirty="0" smtClean="0"/>
          </a:p>
          <a:p>
            <a:pPr marL="624078" indent="-514350"/>
            <a:endParaRPr lang="tr-TR" dirty="0" smtClean="0"/>
          </a:p>
          <a:p>
            <a:pPr marL="624078" lvl="0" indent="-514350"/>
            <a:endParaRPr lang="tr-TR" dirty="0" smtClean="0"/>
          </a:p>
          <a:p>
            <a:pPr marL="624078" indent="-514350"/>
            <a:endParaRPr lang="tr-TR" dirty="0" smtClean="0"/>
          </a:p>
        </p:txBody>
      </p:sp>
      <p:sp>
        <p:nvSpPr>
          <p:cNvPr id="3" name="Title 2"/>
          <p:cNvSpPr>
            <a:spLocks noGrp="1"/>
          </p:cNvSpPr>
          <p:nvPr>
            <p:ph type="title"/>
          </p:nvPr>
        </p:nvSpPr>
        <p:spPr/>
        <p:txBody>
          <a:bodyPr>
            <a:normAutofit fontScale="90000"/>
          </a:bodyPr>
          <a:lstStyle/>
          <a:p>
            <a:r>
              <a:rPr lang="tr-TR" dirty="0" smtClean="0"/>
              <a:t>KAYNAKLAR</a:t>
            </a:r>
            <a:br>
              <a:rPr lang="tr-TR" dirty="0" smtClean="0"/>
            </a:b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tr-TR" dirty="0" smtClean="0"/>
              <a:t>Özer E. (2011) Diyabetliler için Hayatı Kolaylaştırma Klavuzu. Hayy Kitap</a:t>
            </a:r>
          </a:p>
          <a:p>
            <a:pPr lvl="0"/>
            <a:r>
              <a:rPr lang="tr-TR" smtClean="0"/>
              <a:t>UDK Diyabet Tanı ve Tedavi Rehberi</a:t>
            </a:r>
            <a:endParaRPr lang="tr-TR" dirty="0" smtClean="0"/>
          </a:p>
          <a:p>
            <a:pPr lvl="0"/>
            <a:r>
              <a:rPr lang="tr-TR" dirty="0" smtClean="0"/>
              <a:t>Yumuk N. (2008) Tip 2 Diyabetli Hastaların Diyetlerinin İçerdiği Glisemik İndeks ve Glisemik İndeksin Değerlendirilmesi. Hacettepe Üniversitesi Sağlık Bilimleri Yüksek Okulu, Yüksek Lisans Tezi, (Danışman: Doç.Dr. Seyit M. Mercanlıgil)</a:t>
            </a:r>
          </a:p>
          <a:p>
            <a:pPr lvl="0"/>
            <a:r>
              <a:rPr lang="tr-TR" u="sng" dirty="0" smtClean="0">
                <a:hlinkClick r:id="rId2"/>
              </a:rPr>
              <a:t>www.diabetes.org</a:t>
            </a:r>
            <a:endParaRPr lang="tr-TR" dirty="0" smtClean="0"/>
          </a:p>
          <a:p>
            <a:pPr lvl="0"/>
            <a:r>
              <a:rPr lang="tr-TR" u="sng" dirty="0" smtClean="0">
                <a:hlinkClick r:id="rId3"/>
              </a:rPr>
              <a:t>www.glycemixindex.com</a:t>
            </a:r>
            <a:endParaRPr lang="tr-TR" dirty="0" smtClean="0"/>
          </a:p>
          <a:p>
            <a:pPr lvl="0"/>
            <a:r>
              <a:rPr lang="tr-TR" dirty="0" smtClean="0"/>
              <a:t>www.turkdiab.org</a:t>
            </a:r>
          </a:p>
          <a:p>
            <a:endParaRPr lang="tr-TR" dirty="0"/>
          </a:p>
        </p:txBody>
      </p:sp>
      <p:sp>
        <p:nvSpPr>
          <p:cNvPr id="3" name="Title 2"/>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OSHIBA\Desktop\33570856e5b4d367db15e3c60979f09c_1274974339.jpg"/>
          <p:cNvPicPr>
            <a:picLocks noChangeAspect="1" noChangeArrowheads="1"/>
          </p:cNvPicPr>
          <p:nvPr/>
        </p:nvPicPr>
        <p:blipFill>
          <a:blip r:embed="rId2" cstate="print">
            <a:lum bright="40000" contrast="-10000"/>
          </a:blip>
          <a:srcRect/>
          <a:stretch>
            <a:fillRect/>
          </a:stretch>
        </p:blipFill>
        <p:spPr bwMode="auto">
          <a:xfrm>
            <a:off x="755576" y="548680"/>
            <a:ext cx="7416824" cy="5551065"/>
          </a:xfrm>
          <a:prstGeom prst="rect">
            <a:avLst/>
          </a:prstGeom>
          <a:noFill/>
        </p:spPr>
      </p:pic>
      <p:sp>
        <p:nvSpPr>
          <p:cNvPr id="3" name="Content Placeholder 2"/>
          <p:cNvSpPr>
            <a:spLocks noGrp="1"/>
          </p:cNvSpPr>
          <p:nvPr>
            <p:ph idx="1"/>
          </p:nvPr>
        </p:nvSpPr>
        <p:spPr/>
        <p:txBody>
          <a:bodyPr>
            <a:normAutofit/>
          </a:bodyPr>
          <a:lstStyle/>
          <a:p>
            <a:r>
              <a:rPr lang="tr-TR" dirty="0" smtClean="0"/>
              <a:t>Diabetes Mellitus (DM), insülin salınımı, insülin etkisi veya bu faktörlerin her ikisinde de bozukluk olması sonucunda ortaya çıkan hiperglisemi ile karakterize kronik metabolik bir hastalıktır.</a:t>
            </a:r>
          </a:p>
          <a:p>
            <a:endParaRPr lang="tr-TR" dirty="0"/>
          </a:p>
        </p:txBody>
      </p:sp>
      <p:sp>
        <p:nvSpPr>
          <p:cNvPr id="2" name="Title 1"/>
          <p:cNvSpPr>
            <a:spLocks noGrp="1"/>
          </p:cNvSpPr>
          <p:nvPr>
            <p:ph type="title"/>
          </p:nvPr>
        </p:nvSpPr>
        <p:spPr/>
        <p:txBody>
          <a:bodyPr>
            <a:normAutofit/>
          </a:bodyPr>
          <a:lstStyle/>
          <a:p>
            <a:r>
              <a:rPr lang="tr-TR" sz="4800" dirty="0" smtClean="0"/>
              <a:t>Diabetes Mellitus</a:t>
            </a:r>
            <a:endParaRPr lang="tr-TR"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TOSHIBA\Desktop\Revel-Home.jpg"/>
          <p:cNvPicPr>
            <a:picLocks noChangeAspect="1" noChangeArrowheads="1"/>
          </p:cNvPicPr>
          <p:nvPr/>
        </p:nvPicPr>
        <p:blipFill>
          <a:blip r:embed="rId2" cstate="print">
            <a:lum bright="10000" contrast="-10000"/>
          </a:blip>
          <a:srcRect/>
          <a:stretch>
            <a:fillRect/>
          </a:stretch>
        </p:blipFill>
        <p:spPr bwMode="auto">
          <a:xfrm>
            <a:off x="539552" y="1498991"/>
            <a:ext cx="7848872" cy="4306273"/>
          </a:xfrm>
          <a:prstGeom prst="rect">
            <a:avLst/>
          </a:prstGeom>
          <a:noFill/>
        </p:spPr>
      </p:pic>
      <p:sp>
        <p:nvSpPr>
          <p:cNvPr id="3" name="Content Placeholder 2"/>
          <p:cNvSpPr>
            <a:spLocks noGrp="1"/>
          </p:cNvSpPr>
          <p:nvPr>
            <p:ph idx="1"/>
          </p:nvPr>
        </p:nvSpPr>
        <p:spPr/>
        <p:txBody>
          <a:bodyPr>
            <a:normAutofit/>
          </a:bodyPr>
          <a:lstStyle/>
          <a:p>
            <a:r>
              <a:rPr lang="tr-TR" dirty="0" smtClean="0"/>
              <a:t>Açlık Plazma Glukozu (APG)  ≥105 mg/dl</a:t>
            </a:r>
          </a:p>
          <a:p>
            <a:r>
              <a:rPr lang="tr-TR" dirty="0" smtClean="0"/>
              <a:t>Yemek yedikten 2 saat sonra kan glikozu ≥200 mg/dl</a:t>
            </a:r>
          </a:p>
          <a:p>
            <a:r>
              <a:rPr lang="tr-TR" dirty="0" smtClean="0"/>
              <a:t>HbA1C ≥%6.5</a:t>
            </a:r>
          </a:p>
          <a:p>
            <a:r>
              <a:rPr lang="tr-TR" dirty="0" smtClean="0"/>
              <a:t>OGTT 2.saat plazma glikoz testi ≥200mg/dl</a:t>
            </a:r>
          </a:p>
          <a:p>
            <a:endParaRPr lang="tr-TR" dirty="0" smtClean="0"/>
          </a:p>
          <a:p>
            <a:endParaRPr lang="tr-TR" dirty="0" smtClean="0"/>
          </a:p>
          <a:p>
            <a:endParaRPr lang="tr-TR" dirty="0" smtClean="0"/>
          </a:p>
          <a:p>
            <a:endParaRPr lang="tr-TR" dirty="0" smtClean="0"/>
          </a:p>
          <a:p>
            <a:pPr algn="r">
              <a:buNone/>
            </a:pPr>
            <a:r>
              <a:rPr lang="tr-TR" sz="1400" dirty="0" smtClean="0"/>
              <a:t>(Diyabet ve Obezite Kursu 2003)</a:t>
            </a:r>
            <a:endParaRPr lang="tr-TR" sz="1400" dirty="0"/>
          </a:p>
        </p:txBody>
      </p:sp>
      <p:sp>
        <p:nvSpPr>
          <p:cNvPr id="2" name="Title 1"/>
          <p:cNvSpPr>
            <a:spLocks noGrp="1"/>
          </p:cNvSpPr>
          <p:nvPr>
            <p:ph type="title"/>
          </p:nvPr>
        </p:nvSpPr>
        <p:spPr/>
        <p:txBody>
          <a:bodyPr>
            <a:normAutofit fontScale="90000"/>
          </a:bodyPr>
          <a:lstStyle/>
          <a:p>
            <a:r>
              <a:rPr lang="tr-TR" b="1" dirty="0" smtClean="0"/>
              <a:t>Diyabet Tanı Kriteleri; </a:t>
            </a:r>
            <a:br>
              <a:rPr lang="tr-TR" b="1"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TOSHIBA\Desktop\T_hypoglycemia.jpg"/>
          <p:cNvPicPr>
            <a:picLocks noChangeAspect="1" noChangeArrowheads="1"/>
          </p:cNvPicPr>
          <p:nvPr/>
        </p:nvPicPr>
        <p:blipFill>
          <a:blip r:embed="rId2" cstate="print">
            <a:lum bright="40000" contrast="-10000"/>
          </a:blip>
          <a:srcRect/>
          <a:stretch>
            <a:fillRect/>
          </a:stretch>
        </p:blipFill>
        <p:spPr bwMode="auto">
          <a:xfrm>
            <a:off x="1115616" y="1556792"/>
            <a:ext cx="7056784" cy="3920720"/>
          </a:xfrm>
          <a:prstGeom prst="rect">
            <a:avLst/>
          </a:prstGeom>
          <a:noFill/>
        </p:spPr>
      </p:pic>
      <p:sp>
        <p:nvSpPr>
          <p:cNvPr id="3" name="Content Placeholder 2"/>
          <p:cNvSpPr>
            <a:spLocks noGrp="1"/>
          </p:cNvSpPr>
          <p:nvPr>
            <p:ph idx="1"/>
          </p:nvPr>
        </p:nvSpPr>
        <p:spPr/>
        <p:txBody>
          <a:bodyPr/>
          <a:lstStyle/>
          <a:p>
            <a:pPr>
              <a:buNone/>
            </a:pPr>
            <a:r>
              <a:rPr lang="tr-TR" b="1" dirty="0" smtClean="0"/>
              <a:t> </a:t>
            </a:r>
            <a:endParaRPr lang="tr-TR" dirty="0" smtClean="0"/>
          </a:p>
          <a:p>
            <a:pPr algn="ctr">
              <a:buNone/>
            </a:pPr>
            <a:r>
              <a:rPr lang="tr-TR" dirty="0" smtClean="0"/>
              <a:t> </a:t>
            </a:r>
          </a:p>
          <a:p>
            <a:pPr>
              <a:buNone/>
            </a:pPr>
            <a:r>
              <a:rPr lang="tr-TR" dirty="0" smtClean="0"/>
              <a:t> Plazma kan şekeri 50 mg/dl den daha aşağı oluşu hipoglisemi olarak nitelendirilir. </a:t>
            </a:r>
          </a:p>
          <a:p>
            <a:pPr algn="ctr">
              <a:buNone/>
            </a:pPr>
            <a:endParaRPr lang="tr-TR" dirty="0" smtClean="0"/>
          </a:p>
          <a:p>
            <a:pPr algn="ctr">
              <a:buNone/>
            </a:pPr>
            <a:endParaRPr lang="tr-TR" dirty="0" smtClean="0"/>
          </a:p>
          <a:p>
            <a:pPr algn="ctr">
              <a:buNone/>
            </a:pPr>
            <a:endParaRPr lang="tr-TR" dirty="0" smtClean="0"/>
          </a:p>
          <a:p>
            <a:pPr algn="ctr">
              <a:buNone/>
            </a:pPr>
            <a:endParaRPr lang="tr-TR" dirty="0" smtClean="0"/>
          </a:p>
          <a:p>
            <a:pPr algn="r">
              <a:buNone/>
            </a:pPr>
            <a:r>
              <a:rPr lang="tr-TR" sz="1400" dirty="0" smtClean="0"/>
              <a:t>(Diyabet ve Obezite Kursu 2003)</a:t>
            </a:r>
          </a:p>
          <a:p>
            <a:pPr algn="ctr">
              <a:buNone/>
            </a:pPr>
            <a:endParaRPr lang="tr-TR" dirty="0" smtClean="0"/>
          </a:p>
          <a:p>
            <a:endParaRPr lang="tr-TR" dirty="0"/>
          </a:p>
        </p:txBody>
      </p:sp>
      <p:sp>
        <p:nvSpPr>
          <p:cNvPr id="2" name="Title 1"/>
          <p:cNvSpPr>
            <a:spLocks noGrp="1"/>
          </p:cNvSpPr>
          <p:nvPr>
            <p:ph type="title"/>
          </p:nvPr>
        </p:nvSpPr>
        <p:spPr/>
        <p:txBody>
          <a:bodyPr/>
          <a:lstStyle/>
          <a:p>
            <a:r>
              <a:rPr lang="tr-TR" b="1" dirty="0" smtClean="0"/>
              <a:t>Hipoglisemi</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931224" cy="4323935"/>
          </a:xfrm>
        </p:spPr>
        <p:txBody>
          <a:bodyPr>
            <a:normAutofit fontScale="92500" lnSpcReduction="20000"/>
          </a:bodyPr>
          <a:lstStyle/>
          <a:p>
            <a:pPr lvl="0"/>
            <a:r>
              <a:rPr lang="tr-TR" dirty="0" smtClean="0"/>
              <a:t>Çok fazla insülin veya OAD ilaçların alınması</a:t>
            </a:r>
          </a:p>
          <a:p>
            <a:pPr lvl="0"/>
            <a:r>
              <a:rPr lang="tr-TR" dirty="0" smtClean="0"/>
              <a:t>Çok az yiyecek alınması (ana veya ara öğünlerin atlanması, kaçırılması ya da yanlış zamanlarda yenmesi)</a:t>
            </a:r>
          </a:p>
          <a:p>
            <a:pPr lvl="0"/>
            <a:r>
              <a:rPr lang="tr-TR" dirty="0" smtClean="0"/>
              <a:t>Artmış aktivite</a:t>
            </a:r>
          </a:p>
          <a:p>
            <a:pPr lvl="0"/>
            <a:r>
              <a:rPr lang="tr-TR" dirty="0" smtClean="0"/>
              <a:t>İlaç değişikliği ve insülin enjekte edilen bölge</a:t>
            </a:r>
          </a:p>
          <a:p>
            <a:pPr lvl="0"/>
            <a:r>
              <a:rPr lang="tr-TR" dirty="0" smtClean="0"/>
              <a:t>Alkol alınması</a:t>
            </a:r>
          </a:p>
          <a:p>
            <a:pPr lvl="0"/>
            <a:r>
              <a:rPr lang="tr-TR" dirty="0" smtClean="0"/>
              <a:t>Kadınlarda menstruasyon (adet kanaması) başlaması</a:t>
            </a:r>
          </a:p>
          <a:p>
            <a:pPr lvl="0"/>
            <a:r>
              <a:rPr lang="tr-TR" dirty="0" smtClean="0"/>
              <a:t>Sindirim güçlüğü ve mide boşalmasının gecikmesi</a:t>
            </a:r>
          </a:p>
          <a:p>
            <a:pPr lvl="0" algn="r">
              <a:buNone/>
            </a:pPr>
            <a:r>
              <a:rPr lang="tr-TR" sz="1500" dirty="0" smtClean="0"/>
              <a:t>(Olgun N.)</a:t>
            </a:r>
          </a:p>
          <a:p>
            <a:endParaRPr lang="tr-TR" dirty="0"/>
          </a:p>
        </p:txBody>
      </p:sp>
      <p:sp>
        <p:nvSpPr>
          <p:cNvPr id="2" name="Title 1"/>
          <p:cNvSpPr>
            <a:spLocks noGrp="1"/>
          </p:cNvSpPr>
          <p:nvPr>
            <p:ph type="title"/>
          </p:nvPr>
        </p:nvSpPr>
        <p:spPr/>
        <p:txBody>
          <a:bodyPr>
            <a:normAutofit fontScale="90000"/>
          </a:bodyPr>
          <a:lstStyle/>
          <a:p>
            <a:r>
              <a:rPr lang="tr-TR" sz="3600" b="1" dirty="0" smtClean="0"/>
              <a:t/>
            </a:r>
            <a:br>
              <a:rPr lang="tr-TR" sz="3600" b="1" dirty="0" smtClean="0"/>
            </a:br>
            <a:r>
              <a:rPr lang="tr-TR" sz="3600" b="1" dirty="0" smtClean="0"/>
              <a:t>Hipoglisemi Nedenleri</a:t>
            </a:r>
            <a:r>
              <a:rPr lang="tr-TR" sz="3600" dirty="0" smtClean="0"/>
              <a:t/>
            </a:r>
            <a:br>
              <a:rPr lang="tr-TR" sz="3600" dirty="0" smtClean="0"/>
            </a:br>
            <a:endParaRPr lang="tr-TR"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OSHIBA\Desktop\yazi16.jpg"/>
          <p:cNvPicPr>
            <a:picLocks noChangeAspect="1" noChangeArrowheads="1"/>
          </p:cNvPicPr>
          <p:nvPr/>
        </p:nvPicPr>
        <p:blipFill>
          <a:blip r:embed="rId2" cstate="print">
            <a:duotone>
              <a:schemeClr val="accent4">
                <a:shade val="45000"/>
                <a:satMod val="135000"/>
              </a:schemeClr>
              <a:prstClr val="white"/>
            </a:duotone>
            <a:lum bright="30000"/>
          </a:blip>
          <a:srcRect/>
          <a:stretch>
            <a:fillRect/>
          </a:stretch>
        </p:blipFill>
        <p:spPr bwMode="auto">
          <a:xfrm>
            <a:off x="467544" y="1556792"/>
            <a:ext cx="7992888" cy="4176464"/>
          </a:xfrm>
          <a:prstGeom prst="rect">
            <a:avLst/>
          </a:prstGeom>
          <a:noFill/>
        </p:spPr>
      </p:pic>
      <p:sp>
        <p:nvSpPr>
          <p:cNvPr id="3" name="Content Placeholder 2"/>
          <p:cNvSpPr>
            <a:spLocks noGrp="1"/>
          </p:cNvSpPr>
          <p:nvPr>
            <p:ph idx="1"/>
          </p:nvPr>
        </p:nvSpPr>
        <p:spPr/>
        <p:txBody>
          <a:bodyPr/>
          <a:lstStyle/>
          <a:p>
            <a:pPr>
              <a:buNone/>
            </a:pPr>
            <a:r>
              <a:rPr lang="tr-TR" dirty="0" smtClean="0"/>
              <a:t>   </a:t>
            </a:r>
          </a:p>
          <a:p>
            <a:pPr>
              <a:buNone/>
            </a:pPr>
            <a:r>
              <a:rPr lang="tr-TR" dirty="0" smtClean="0"/>
              <a:t>    Yüksek kan şekeridir (açlık kan şekeri; 140 mg/dl, tokluk kan şekeri; 180 mg/dl HbA1C %8  in üstünde olması), yani; kan plazmasında glikozun aşırı dolaşmasıdır. </a:t>
            </a:r>
          </a:p>
          <a:p>
            <a:pPr>
              <a:buNone/>
            </a:pPr>
            <a:endParaRPr lang="tr-TR" dirty="0" smtClean="0"/>
          </a:p>
          <a:p>
            <a:pPr>
              <a:buNone/>
            </a:pPr>
            <a:endParaRPr lang="tr-TR" dirty="0" smtClean="0"/>
          </a:p>
          <a:p>
            <a:pPr>
              <a:buNone/>
            </a:pPr>
            <a:endParaRPr lang="tr-TR" dirty="0" smtClean="0"/>
          </a:p>
          <a:p>
            <a:pPr>
              <a:buNone/>
            </a:pPr>
            <a:endParaRPr lang="tr-TR" dirty="0" smtClean="0"/>
          </a:p>
          <a:p>
            <a:pPr algn="r">
              <a:buNone/>
            </a:pPr>
            <a:r>
              <a:rPr lang="tr-TR" sz="1400" dirty="0" smtClean="0"/>
              <a:t>(Olgun N., www.glycemixindex.com)</a:t>
            </a:r>
          </a:p>
          <a:p>
            <a:endParaRPr lang="tr-TR" dirty="0"/>
          </a:p>
        </p:txBody>
      </p:sp>
      <p:sp>
        <p:nvSpPr>
          <p:cNvPr id="2" name="Title 1"/>
          <p:cNvSpPr>
            <a:spLocks noGrp="1"/>
          </p:cNvSpPr>
          <p:nvPr>
            <p:ph type="title"/>
          </p:nvPr>
        </p:nvSpPr>
        <p:spPr/>
        <p:txBody>
          <a:bodyPr>
            <a:normAutofit fontScale="90000"/>
          </a:bodyPr>
          <a:lstStyle/>
          <a:p>
            <a:r>
              <a:rPr lang="tr-TR" b="1" dirty="0" smtClean="0"/>
              <a:t>Hiperglisemi</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882</TotalTime>
  <Words>1885</Words>
  <Application>Microsoft Office PowerPoint</Application>
  <PresentationFormat>On-screen Show (4:3)</PresentationFormat>
  <Paragraphs>300</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Diyabetiklerde Beslenme Tedavisi</vt:lpstr>
      <vt:lpstr>OBEZİTE</vt:lpstr>
      <vt:lpstr>TURDEP kohortuna göre; </vt:lpstr>
      <vt:lpstr>Slide 4</vt:lpstr>
      <vt:lpstr>Diabetes Mellitus</vt:lpstr>
      <vt:lpstr>Diyabet Tanı Kriteleri;  </vt:lpstr>
      <vt:lpstr>Hipoglisemi</vt:lpstr>
      <vt:lpstr> Hipoglisemi Nedenleri </vt:lpstr>
      <vt:lpstr>Hiperglisemi </vt:lpstr>
      <vt:lpstr> Hiperglisemi Nedenleri </vt:lpstr>
      <vt:lpstr>  Karbonhidrat Sayımı </vt:lpstr>
      <vt:lpstr>Slide 12</vt:lpstr>
      <vt:lpstr>Slide 13</vt:lpstr>
      <vt:lpstr>Glisemik İndeks </vt:lpstr>
      <vt:lpstr>Besinlerin glisemik indeksini etkileyen bazı faktörler vardır: </vt:lpstr>
      <vt:lpstr>Slide 16</vt:lpstr>
      <vt:lpstr>Slide 17</vt:lpstr>
      <vt:lpstr>Glisemik İndekse Göre Besin Tüketimi</vt:lpstr>
      <vt:lpstr> OBEZİTE VE DİYABETUS MELLİTUS İLİŞKİSİ </vt:lpstr>
      <vt:lpstr>Slide 20</vt:lpstr>
      <vt:lpstr> Diyabette Beslenme Tedavisinin Amacı </vt:lpstr>
      <vt:lpstr>Enerji</vt:lpstr>
      <vt:lpstr>Slide 23</vt:lpstr>
      <vt:lpstr>Karbonhidratlar</vt:lpstr>
      <vt:lpstr>Slide 25</vt:lpstr>
      <vt:lpstr>Diyet Posası</vt:lpstr>
      <vt:lpstr>Slide 27</vt:lpstr>
      <vt:lpstr>Slide 28</vt:lpstr>
      <vt:lpstr>Protein</vt:lpstr>
      <vt:lpstr>Slide 30</vt:lpstr>
      <vt:lpstr>Yağ</vt:lpstr>
      <vt:lpstr>Slide 32</vt:lpstr>
      <vt:lpstr>Vitamin ve Mineraller</vt:lpstr>
      <vt:lpstr>Slide 34</vt:lpstr>
      <vt:lpstr>Slide 35</vt:lpstr>
      <vt:lpstr>Slide 36</vt:lpstr>
      <vt:lpstr>Yapay Talandırıcılar</vt:lpstr>
      <vt:lpstr>Öğün Sayısı</vt:lpstr>
      <vt:lpstr>Slide 39</vt:lpstr>
      <vt:lpstr>Alkol</vt:lpstr>
      <vt:lpstr>Slide 41</vt:lpstr>
      <vt:lpstr>KAYNAKLAR </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96</cp:revision>
  <dcterms:created xsi:type="dcterms:W3CDTF">2012-03-24T09:49:35Z</dcterms:created>
  <dcterms:modified xsi:type="dcterms:W3CDTF">2013-02-28T07:00:35Z</dcterms:modified>
</cp:coreProperties>
</file>